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5" r:id="rId11"/>
    <p:sldId id="264" r:id="rId12"/>
    <p:sldId id="267" r:id="rId13"/>
    <p:sldId id="268" r:id="rId14"/>
    <p:sldId id="266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70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89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6" r:id="rId62"/>
    <p:sldId id="317" r:id="rId63"/>
    <p:sldId id="318" r:id="rId64"/>
    <p:sldId id="320" r:id="rId65"/>
    <p:sldId id="321" r:id="rId66"/>
    <p:sldId id="322" r:id="rId67"/>
    <p:sldId id="323" r:id="rId68"/>
    <p:sldId id="319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65436A2-67B5-BA49-9B60-FCC5806A412C}">
          <p14:sldIdLst>
            <p14:sldId id="256"/>
            <p14:sldId id="257"/>
          </p14:sldIdLst>
        </p14:section>
        <p14:section name="Avant propos atelier lancer de dés" id="{9A0FE8D6-9588-5A47-A6E9-0D00B6EA4842}">
          <p14:sldIdLst>
            <p14:sldId id="258"/>
            <p14:sldId id="259"/>
            <p14:sldId id="260"/>
            <p14:sldId id="261"/>
            <p14:sldId id="262"/>
            <p14:sldId id="263"/>
            <p14:sldId id="269"/>
            <p14:sldId id="265"/>
            <p14:sldId id="264"/>
          </p14:sldIdLst>
        </p14:section>
        <p14:section name="Débogueur" id="{2691EFF6-78A8-D34E-9255-65B4AF625437}">
          <p14:sldIdLst>
            <p14:sldId id="267"/>
            <p14:sldId id="268"/>
          </p14:sldIdLst>
        </p14:section>
        <p14:section name="Atelier Limonade" id="{1CFFE6C8-9BFD-784C-9AC0-50DE655985DD}">
          <p14:sldIdLst>
            <p14:sldId id="266"/>
          </p14:sldIdLst>
        </p14:section>
        <p14:section name="Composition et recomposition" id="{456E5696-47DB-4A48-BCD0-44B2FC420578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Atelier pourboire" id="{0784B8B6-680D-214E-8FE1-3190A4FDE497}">
          <p14:sldIdLst>
            <p14:sldId id="270"/>
            <p14:sldId id="284"/>
          </p14:sldIdLst>
        </p14:section>
        <p14:section name="Tests automatisées" id="{C2E02022-333C-3046-9621-2DA86050145D}">
          <p14:sldIdLst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  <p14:sldId id="295"/>
            <p14:sldId id="289"/>
            <p14:sldId id="296"/>
            <p14:sldId id="297"/>
            <p14:sldId id="298"/>
            <p14:sldId id="299"/>
            <p14:sldId id="300"/>
          </p14:sldIdLst>
        </p14:section>
        <p14:section name="Avant propos - Liste déroulante" id="{E9300457-1431-E84E-9DE6-6E66CCAD3ADD}">
          <p14:sldIdLst>
            <p14:sldId id="301"/>
            <p14:sldId id="302"/>
            <p14:sldId id="303"/>
            <p14:sldId id="304"/>
            <p14:sldId id="305"/>
          </p14:sldIdLst>
        </p14:section>
        <p14:section name="Material Design" id="{337C5904-96A5-6C45-8866-12CF54EA1D1C}">
          <p14:sldIdLst>
            <p14:sldId id="306"/>
            <p14:sldId id="307"/>
            <p14:sldId id="308"/>
            <p14:sldId id="309"/>
            <p14:sldId id="310"/>
            <p14:sldId id="311"/>
            <p14:sldId id="313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Les animations" id="{139BC593-DF23-9B49-91A3-16B3FD349582}">
          <p14:sldIdLst>
            <p14:sldId id="320"/>
            <p14:sldId id="321"/>
            <p14:sldId id="322"/>
            <p14:sldId id="323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72653"/>
  </p:normalViewPr>
  <p:slideViewPr>
    <p:cSldViewPr snapToGrid="0">
      <p:cViewPr varScale="1">
        <p:scale>
          <a:sx n="91" d="100"/>
          <a:sy n="91" d="100"/>
        </p:scale>
        <p:origin x="1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FCFE2-0800-D143-B091-509E0BD99BF6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3F10E-4FB1-0046-AD98-6CF7DB963D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72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une application avec des images et du texte mais on a pas d’</a:t>
            </a:r>
            <a:r>
              <a:rPr lang="fr-FR" dirty="0" err="1"/>
              <a:t>intéraction</a:t>
            </a:r>
            <a:r>
              <a:rPr lang="fr-FR" dirty="0"/>
              <a:t>. Comment naviguer entre les pages, comment changer les paramètres, comment contrôler l’interface, commander, etc…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755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on a le temps</a:t>
            </a:r>
          </a:p>
          <a:p>
            <a:r>
              <a:rPr lang="fr-FR" dirty="0"/>
              <a:t>Instructions jusqu’à la partie 3, lire après que si bloqué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4631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France, on donne de temps un pourboire mais dans certains pays c’est pratiquement obligatoire d’en donner un.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634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43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636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98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00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163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23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742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1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image</a:t>
            </a:r>
          </a:p>
          <a:p>
            <a:r>
              <a:rPr lang="fr-FR" dirty="0"/>
              <a:t>-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057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850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390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216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961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Aller plus loin sur l’atelier, ajouter un champ texte pour personnalisé le pourcentage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010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l’app grossit, plus il y a de choses à tester, et ça devient très long de tout tester.</a:t>
            </a:r>
          </a:p>
          <a:p>
            <a:r>
              <a:rPr lang="fr-FR" dirty="0" err="1"/>
              <a:t>Èviter</a:t>
            </a:r>
            <a:r>
              <a:rPr lang="fr-FR" dirty="0"/>
              <a:t> au maximum les bugs qui pourrait impacter des utilisateurs surtout quand l’app est très utilisé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580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340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719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existe plein d’autres assertion comme </a:t>
            </a:r>
            <a:r>
              <a:rPr lang="fr-FR" dirty="0" err="1"/>
              <a:t>assertNotEquals</a:t>
            </a:r>
            <a:r>
              <a:rPr lang="fr-FR" dirty="0"/>
              <a:t> </a:t>
            </a:r>
            <a:r>
              <a:rPr lang="fr-FR" dirty="0" err="1"/>
              <a:t>assertTrue</a:t>
            </a:r>
            <a:r>
              <a:rPr lang="fr-FR" dirty="0"/>
              <a:t> </a:t>
            </a:r>
            <a:r>
              <a:rPr lang="fr-FR" dirty="0" err="1"/>
              <a:t>assertNotNull</a:t>
            </a:r>
            <a:r>
              <a:rPr lang="fr-FR" dirty="0"/>
              <a:t>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744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existe plein d’autres assertion comme </a:t>
            </a:r>
            <a:r>
              <a:rPr lang="fr-FR" dirty="0" err="1"/>
              <a:t>assertNotEquals</a:t>
            </a:r>
            <a:r>
              <a:rPr lang="fr-FR" dirty="0"/>
              <a:t> </a:t>
            </a:r>
            <a:r>
              <a:rPr lang="fr-FR" dirty="0" err="1"/>
              <a:t>assertTrue</a:t>
            </a:r>
            <a:r>
              <a:rPr lang="fr-FR" dirty="0"/>
              <a:t> </a:t>
            </a:r>
            <a:r>
              <a:rPr lang="fr-FR" dirty="0" err="1"/>
              <a:t>assertNotNull</a:t>
            </a:r>
            <a:r>
              <a:rPr lang="fr-FR" dirty="0"/>
              <a:t>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326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image</a:t>
            </a:r>
          </a:p>
          <a:p>
            <a:r>
              <a:rPr lang="fr-FR" dirty="0"/>
              <a:t>-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709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existe plein d’autres assertion comme </a:t>
            </a:r>
            <a:r>
              <a:rPr lang="fr-FR" dirty="0" err="1"/>
              <a:t>assertNotEquals</a:t>
            </a:r>
            <a:r>
              <a:rPr lang="fr-FR" dirty="0"/>
              <a:t> </a:t>
            </a:r>
            <a:r>
              <a:rPr lang="fr-FR" dirty="0" err="1"/>
              <a:t>assertTrue</a:t>
            </a:r>
            <a:r>
              <a:rPr lang="fr-FR" dirty="0"/>
              <a:t> </a:t>
            </a:r>
            <a:r>
              <a:rPr lang="fr-FR" dirty="0" err="1"/>
              <a:t>assertNotNull</a:t>
            </a:r>
            <a:r>
              <a:rPr lang="fr-FR" dirty="0"/>
              <a:t>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779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00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967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85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143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exécute de la même façon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1555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l’instant écran simple, mais en général liste continue de données dans les apps ex Instagram, Email, Messages, Twitter</a:t>
            </a:r>
          </a:p>
          <a:p>
            <a:r>
              <a:rPr lang="fr-FR" dirty="0"/>
              <a:t>Comment faire pour afficher une liste déroulante ?</a:t>
            </a:r>
          </a:p>
          <a:p>
            <a:r>
              <a:rPr lang="fr-FR" dirty="0"/>
              <a:t>Texte + image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210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009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L’annotation permet de préciser que c’est un Int particulier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661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Monter le sites et en particulier la partie composants avec l’onglet guideline marge et ne pas faire !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93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va afficher le texte quand je vais taper sur le bouton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60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app Compose </a:t>
            </a:r>
            <a:r>
              <a:rPr lang="fr-FR" dirty="0" err="1"/>
              <a:t>material</a:t>
            </a:r>
            <a:r>
              <a:rPr lang="fr-FR" dirty="0"/>
              <a:t> 3 sur le tel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2140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5570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7118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523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655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Font </a:t>
            </a:r>
            <a:r>
              <a:rPr lang="fr-FR" dirty="0" err="1"/>
              <a:t>weight</a:t>
            </a:r>
            <a:r>
              <a:rPr lang="fr-FR" dirty="0"/>
              <a:t> : taille de police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6233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057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Plusieurs taille très petite, petit, moyen grand très grand</a:t>
            </a:r>
          </a:p>
          <a:p>
            <a:r>
              <a:rPr lang="fr-FR" dirty="0"/>
              <a:t>Bouton et </a:t>
            </a:r>
            <a:r>
              <a:rPr lang="fr-FR" dirty="0" err="1"/>
              <a:t>textfield</a:t>
            </a:r>
            <a:r>
              <a:rPr lang="fr-FR" dirty="0"/>
              <a:t> utilise petit, </a:t>
            </a:r>
            <a:r>
              <a:rPr lang="fr-FR" dirty="0" err="1"/>
              <a:t>cards</a:t>
            </a:r>
            <a:r>
              <a:rPr lang="fr-FR" dirty="0"/>
              <a:t> utilise moyen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16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056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75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va afficher le texte quand je vais taper sur le bouton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008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Simule des lois physique, reproduit l’effet d’une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7280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Simule des lois physique, reproduit l’effet d’une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7442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Simule des lois physique, reproduit l’effet d’une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0735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une animation sur l’app </a:t>
            </a:r>
            <a:r>
              <a:rPr lang="fr-FR" dirty="0" err="1"/>
              <a:t>Woof</a:t>
            </a:r>
            <a:r>
              <a:rPr lang="fr-FR" dirty="0"/>
              <a:t> pour afficher un hobby qui est masqué par défaut</a:t>
            </a:r>
          </a:p>
          <a:p>
            <a:r>
              <a:rPr lang="fr-FR" dirty="0"/>
              <a:t>Animer l’affichage de cet élément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61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va afficher le texte quand je vais taper sur le bouton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21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va afficher le texte quand je vais taper sur le bouton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919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60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3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26C5-2586-414B-89C3-12A265F5C55D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56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A37-892F-EF40-9F9F-26ACEA21C73E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2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4099-2A58-434B-990F-9ADEC3672875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880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1964-C8A7-B645-B574-B5DD2D4EC1E8}" type="datetime1">
              <a:rPr lang="fr-FR" smtClean="0"/>
              <a:t>11/12/2023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337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BE88-EC02-C742-81E4-E335F5EDC8B5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209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29DD-9384-3549-B4F4-6064061DD2BA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41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804A-DE42-C04B-AFE0-5155CBC382F3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04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F4C6-9307-D544-9DD9-89407C0B1363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0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D78E-C15C-2A48-B1F2-90C81CCC28AF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4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D6E-A0A9-C742-912F-A796C7A1F52F}" type="datetime1">
              <a:rPr lang="fr-FR" smtClean="0"/>
              <a:t>11/12/2023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16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6DFA-A461-B342-8AF2-56F707A26B43}" type="datetime1">
              <a:rPr lang="fr-FR" smtClean="0"/>
              <a:t>11/12/2023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72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32734-B983-5444-B9D1-04A3B866A0E9}" type="datetime1">
              <a:rPr lang="fr-FR" smtClean="0"/>
              <a:t>11/12/2023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77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2E6F-ABFA-7243-A029-650A1BB0C20D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19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EFC2B0-D31A-8248-B87A-208E6FF67991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88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A3BA384-14A3-084F-BCB4-D020D1764DFD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704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  <p:sldLayoutId id="2147484459" r:id="rId12"/>
    <p:sldLayoutId id="2147484460" r:id="rId13"/>
    <p:sldLayoutId id="2147484461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codelabs/basic-android-kotlin-compose-build-a-dice-roller-app?hl=fr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intro-debugger?hl=f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button-click-practice-problem?hl=f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using-state?hl=f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calculate-tip?hl=f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codelabs/basic-android-kotlin-compose-write-automated-tests?hl=f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codelabs/basic-android-kotlin-compose-training-add-scrollable-list?hl=fr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3.material.io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3.material.io/theme-builder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material-theming?hl=fr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woof-animation?hl=fr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B3D1D7F-8BB9-5B45-70EC-B7035F3E6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Créer une interface utilisateur avancée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D50AFC3-B4A3-B63F-379A-E1C439DC4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10E60A0-E9CB-FDC7-4C78-44E21DFA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BD959B-718F-CA25-18B1-20B85B3D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27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E43E5-C7D1-D5BC-207E-6A9C0EA1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Mémoriser l’état dans Compose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D5AFF7-318B-1B0E-893A-05EEB0DF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916" y="2296851"/>
            <a:ext cx="5716167" cy="389428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AE792B-F40D-B9CB-6E2E-0B0E889A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3AFB49-9D7F-BF61-9170-58591EF0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39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23A1D-1B78-145E-0CB8-BEF8C6B0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Lancer de dés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FA198D-7FE6-2EDA-920E-1F1D1597D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https://developer.android.com/codelabs/basic-android-kotlin-compose-build-a-dice-roller-app?hl=fr</a:t>
            </a:r>
            <a:r>
              <a:rPr lang="fr-FR" dirty="0"/>
              <a:t>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FBE2-FAC4-4571-10CB-B5CB11C8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2B981C-D02C-24E2-77B0-479757B4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15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2797EAB-9B18-09E5-767D-5E9E02E7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Débogueur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96E8A0F-E9A6-8065-DB41-323A8E90E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Outil intégré à Android Studio</a:t>
            </a:r>
          </a:p>
          <a:p>
            <a:r>
              <a:rPr lang="fr-FR" dirty="0"/>
              <a:t>Permet d’inspecter l’exécution du code grâce à des </a:t>
            </a:r>
            <a:r>
              <a:rPr lang="fr-FR" dirty="0" err="1"/>
              <a:t>breakpoints</a:t>
            </a:r>
            <a:r>
              <a:rPr lang="fr-FR" dirty="0"/>
              <a:t> (points d’arrêt)</a:t>
            </a:r>
          </a:p>
          <a:p>
            <a:r>
              <a:rPr lang="fr-FR" dirty="0"/>
              <a:t>Très utile pour démasquer les bogues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432836A-D87E-7AD1-B205-0D75E9E1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C92F41-DBF7-0087-EEA3-978F6994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92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2797EAB-9B18-09E5-767D-5E9E02E7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Débogueur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96E8A0F-E9A6-8065-DB41-323A8E90E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  <a:p>
            <a:r>
              <a:rPr lang="fr-FR" dirty="0"/>
              <a:t>Lien Android </a:t>
            </a:r>
            <a:r>
              <a:rPr lang="fr-FR" dirty="0" err="1"/>
              <a:t>Developer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https://developer.android.com/codelabs/basic-android-kotlin-compose-intro-debugger?hl=fr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67CAD50-8E76-59B1-2448-2D767F6D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AFD032-A53C-DEB5-8D2B-BF4256B7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566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9BA35B-DAC1-F098-D452-9B69F46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- Limonade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CEAFF0-A727-F172-3BA5-E43E20D94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760161"/>
          </a:xfrm>
        </p:spPr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https://developer.android.com/codelabs/basic-android-kotlin-compose-button-click-practice-problem?hl=fr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C031613-825B-680E-A747-6549C48C4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9890E7A-C242-5AED-4152-E5AB7556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40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2469A31-69E4-05A1-2765-C46BB918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- Principe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ADE954D-5F94-10B7-E2C8-2D8E5DCCA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Champ texte d’un montant</a:t>
            </a:r>
          </a:p>
          <a:p>
            <a:r>
              <a:rPr lang="fr-FR" dirty="0"/>
              <a:t>Calcul automatique d’un pourboire suivant un pourcentage défini</a:t>
            </a:r>
          </a:p>
          <a:p>
            <a:r>
              <a:rPr lang="fr-FR" dirty="0"/>
              <a:t>Possibilité plus tard de modifier ce pourcentage et d’arrondir le montant final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EDE7386-0724-FA2D-6E94-DAD902C6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5167DF-BEE5-F278-C369-9A460C5F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148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4A28612-6A0B-AE28-1D84-B0CC05AF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TextField</a:t>
            </a:r>
            <a:r>
              <a:rPr lang="fr-FR" dirty="0"/>
              <a:t> – Champ 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22DD857-F0B0-137E-6C18-A2743A8BB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713987" cy="3636511"/>
          </a:xfrm>
        </p:spPr>
        <p:txBody>
          <a:bodyPr/>
          <a:lstStyle/>
          <a:p>
            <a:r>
              <a:rPr lang="fr-FR" dirty="0"/>
              <a:t>Permet d’afficher un champ de texte pour être entrer par l’utilisateur</a:t>
            </a:r>
          </a:p>
          <a:p>
            <a:r>
              <a:rPr lang="fr-FR" dirty="0"/>
              <a:t>Prend en paramètre une valeur et un lambda exécuté quand la valeur a été modifiée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ECCBF9-7B0C-DC9E-B5B6-580A32A4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69" y="2983455"/>
            <a:ext cx="51181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4853A55-B795-5078-EAA2-0476A8E5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8E8B66-068C-C577-1535-EC8B1828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82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TextField</a:t>
            </a:r>
            <a:r>
              <a:rPr lang="fr-FR" dirty="0"/>
              <a:t> et State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C181F3C-F0DB-D1E1-DE00-95835879AE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00237" y="3178175"/>
            <a:ext cx="3022600" cy="1727200"/>
          </a:xfr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D93A443-DD16-25A8-9DF5-5CB64CFEF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733" y="2458388"/>
            <a:ext cx="5194583" cy="3638764"/>
          </a:xfrm>
        </p:spPr>
        <p:txBody>
          <a:bodyPr/>
          <a:lstStyle/>
          <a:p>
            <a:r>
              <a:rPr lang="fr-FR" dirty="0"/>
              <a:t>Si j’exécute ce code rien ne se passera quand je vais rentrer du texte, pourquoi ?</a:t>
            </a:r>
          </a:p>
          <a:p>
            <a:r>
              <a:rPr lang="fr-FR" dirty="0"/>
              <a:t>Value est la valeur afficher par le composable mais sa modification n’est pas retenue</a:t>
            </a:r>
          </a:p>
          <a:p>
            <a:r>
              <a:rPr lang="fr-FR" dirty="0" err="1"/>
              <a:t>TextField</a:t>
            </a:r>
            <a:r>
              <a:rPr lang="fr-FR" dirty="0"/>
              <a:t> ne met à jour que si value change</a:t>
            </a:r>
          </a:p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0CC7A0-167F-A1E7-DA96-0235C4EB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240B3A-EB99-BE0D-7786-0DC30801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55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et recomposition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D93A443-DD16-25A8-9DF5-5CB64CFEF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733" y="2458388"/>
            <a:ext cx="11084226" cy="3638764"/>
          </a:xfrm>
        </p:spPr>
        <p:txBody>
          <a:bodyPr/>
          <a:lstStyle/>
          <a:p>
            <a:r>
              <a:rPr lang="fr-FR" dirty="0"/>
              <a:t>Compose utilise la déclaration faite dans le code pour afficher une interface</a:t>
            </a:r>
          </a:p>
          <a:p>
            <a:r>
              <a:rPr lang="fr-FR" dirty="0"/>
              <a:t>Le premier calcul des fonctions composables qui est faite est appelé la </a:t>
            </a:r>
            <a:r>
              <a:rPr lang="fr-FR" b="1" dirty="0"/>
              <a:t>composition initiale</a:t>
            </a:r>
          </a:p>
          <a:p>
            <a:r>
              <a:rPr lang="fr-FR" dirty="0"/>
              <a:t>Pour modifier un affichage, il faut réexécuter les fonctions composables : c’est la </a:t>
            </a:r>
            <a:r>
              <a:rPr lang="fr-FR" b="1" dirty="0"/>
              <a:t>recomposition</a:t>
            </a:r>
          </a:p>
          <a:p>
            <a:r>
              <a:rPr lang="fr-FR" dirty="0"/>
              <a:t>Un changement d’état permet de déclencher une </a:t>
            </a:r>
            <a:r>
              <a:rPr lang="fr-FR" b="1" dirty="0"/>
              <a:t>recomposition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E1EAF9-A7A8-4EB3-D9BD-419A9242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3A9246-9C5E-91B8-70A1-987326D6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93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et recomposition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5D8D19-4EF0-9E91-664F-73C9D3069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Utilisation d’un </a:t>
            </a:r>
            <a:r>
              <a:rPr lang="fr-FR" b="1" dirty="0" err="1"/>
              <a:t>MutableState</a:t>
            </a:r>
            <a:endParaRPr lang="fr-FR" b="1" dirty="0"/>
          </a:p>
          <a:p>
            <a:r>
              <a:rPr lang="fr-FR" dirty="0"/>
              <a:t>Définition d’une lambda permettant de modifier la valeur de </a:t>
            </a:r>
            <a:r>
              <a:rPr lang="fr-FR" b="1" dirty="0" err="1"/>
              <a:t>amountInput</a:t>
            </a:r>
            <a:r>
              <a:rPr lang="fr-FR" dirty="0"/>
              <a:t> quand du texte est tapé</a:t>
            </a:r>
          </a:p>
          <a:p>
            <a:r>
              <a:rPr lang="fr-FR" dirty="0"/>
              <a:t>Problème : la recomposition se fait bien mais le texte entrée n’est pas sauvegardé</a:t>
            </a:r>
          </a:p>
          <a:p>
            <a:pPr lvl="1"/>
            <a:r>
              <a:rPr lang="fr-FR" dirty="0"/>
              <a:t>La valeur d’</a:t>
            </a:r>
            <a:r>
              <a:rPr lang="fr-FR" dirty="0" err="1"/>
              <a:t>amountInput</a:t>
            </a:r>
            <a:r>
              <a:rPr lang="fr-FR" dirty="0"/>
              <a:t> est oublié après la recomposition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DD22B4C4-DEF8-8542-BFB1-9FEE5D2C0D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48525" y="3298825"/>
            <a:ext cx="3073400" cy="14859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4138CF-6B6D-D466-65EE-4B41A1C9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9F948E-F1CA-8B18-1ED6-871069B3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42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25A6DD-822B-57CE-BB8D-1D4D98CF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3160F0-7CED-8F83-C9FD-6E280DF26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 au </a:t>
            </a:r>
            <a:r>
              <a:rPr lang="fr-FR" dirty="0" err="1"/>
              <a:t>Material</a:t>
            </a:r>
            <a:r>
              <a:rPr lang="fr-FR" dirty="0"/>
              <a:t> Design</a:t>
            </a:r>
          </a:p>
          <a:p>
            <a:r>
              <a:rPr lang="fr-FR" dirty="0"/>
              <a:t>Créer une application interactive</a:t>
            </a:r>
          </a:p>
          <a:p>
            <a:r>
              <a:rPr lang="fr-FR" dirty="0"/>
              <a:t>Afficher des listes déroulantes</a:t>
            </a:r>
          </a:p>
          <a:p>
            <a:r>
              <a:rPr lang="fr-FR" dirty="0"/>
              <a:t>Personnaliser le thème de l’application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2461CF-C550-FA27-2285-36D5086B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17D796-4756-591C-278C-2D3039B2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1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et recomposition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5D8D19-4EF0-9E91-664F-73C9D3069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Solution : utiliser le composable </a:t>
            </a:r>
            <a:r>
              <a:rPr lang="fr-FR" dirty="0" err="1"/>
              <a:t>remember</a:t>
            </a:r>
            <a:endParaRPr lang="fr-FR" dirty="0"/>
          </a:p>
          <a:p>
            <a:r>
              <a:rPr lang="fr-FR" dirty="0"/>
              <a:t>Le résultat du </a:t>
            </a:r>
            <a:r>
              <a:rPr lang="fr-FR" dirty="0" err="1"/>
              <a:t>lamba</a:t>
            </a:r>
            <a:r>
              <a:rPr lang="fr-FR" dirty="0"/>
              <a:t> est stocké pendant la composition initiale et la valeur stockée est retournée à la recomposition</a:t>
            </a:r>
          </a:p>
          <a:p>
            <a:r>
              <a:rPr lang="fr-FR" dirty="0"/>
              <a:t>Permet de se rappeler de la valeur après recomposition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6DF1CC-2BD3-B82A-4418-9CC8C6C19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00875" y="3279775"/>
            <a:ext cx="3568700" cy="15240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968532-90AC-40C5-AB08-158FC627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CDBFE2-4B07-445F-1DB3-37E5A293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731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et recomposition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5D8D19-4EF0-9E91-664F-73C9D3069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4294260"/>
          </a:xfrm>
        </p:spPr>
        <p:txBody>
          <a:bodyPr>
            <a:normAutofit/>
          </a:bodyPr>
          <a:lstStyle/>
          <a:p>
            <a:r>
              <a:rPr lang="fr-FR" dirty="0"/>
              <a:t>Déroulé</a:t>
            </a:r>
          </a:p>
          <a:p>
            <a:pPr lvl="1"/>
            <a:r>
              <a:rPr lang="fr-FR" dirty="0"/>
              <a:t>1) Lors de la composition initiale, </a:t>
            </a:r>
            <a:r>
              <a:rPr lang="fr-FR" b="1" dirty="0"/>
              <a:t>value</a:t>
            </a:r>
            <a:r>
              <a:rPr lang="fr-FR" dirty="0"/>
              <a:t> dans </a:t>
            </a:r>
            <a:r>
              <a:rPr lang="fr-FR" dirty="0" err="1"/>
              <a:t>TextField</a:t>
            </a:r>
            <a:r>
              <a:rPr lang="fr-FR" dirty="0"/>
              <a:t> est défini à « 0 »</a:t>
            </a:r>
          </a:p>
          <a:p>
            <a:pPr lvl="1"/>
            <a:r>
              <a:rPr lang="fr-FR" dirty="0"/>
              <a:t>2) Lorsque du texte est saisi, le lambda </a:t>
            </a:r>
            <a:r>
              <a:rPr lang="fr-FR" b="1" dirty="0" err="1"/>
              <a:t>onValueChanged</a:t>
            </a:r>
            <a:r>
              <a:rPr lang="fr-FR" dirty="0"/>
              <a:t> est appelé et modifie </a:t>
            </a:r>
            <a:r>
              <a:rPr lang="fr-FR" b="1" dirty="0" err="1"/>
              <a:t>amountInput.value</a:t>
            </a:r>
            <a:r>
              <a:rPr lang="fr-FR" b="1" dirty="0"/>
              <a:t> </a:t>
            </a:r>
            <a:r>
              <a:rPr lang="fr-FR" dirty="0"/>
              <a:t>à la nouvelle valeur du champ texte</a:t>
            </a:r>
          </a:p>
          <a:p>
            <a:pPr lvl="1"/>
            <a:r>
              <a:rPr lang="fr-FR" dirty="0"/>
              <a:t>3) </a:t>
            </a:r>
            <a:r>
              <a:rPr lang="fr-FR" b="1" dirty="0" err="1"/>
              <a:t>amountInput</a:t>
            </a:r>
            <a:r>
              <a:rPr lang="fr-FR" dirty="0"/>
              <a:t> étant un State, son changement entraîne une recomposition, </a:t>
            </a:r>
            <a:r>
              <a:rPr lang="fr-FR" dirty="0" err="1"/>
              <a:t>EditNumberField</a:t>
            </a:r>
            <a:r>
              <a:rPr lang="fr-FR" dirty="0"/>
              <a:t> est réexécuté</a:t>
            </a:r>
          </a:p>
          <a:p>
            <a:pPr lvl="1"/>
            <a:r>
              <a:rPr lang="fr-FR" dirty="0"/>
              <a:t>4) </a:t>
            </a:r>
            <a:r>
              <a:rPr lang="fr-FR" b="1" dirty="0" err="1"/>
              <a:t>remember</a:t>
            </a:r>
            <a:r>
              <a:rPr lang="fr-FR" dirty="0"/>
              <a:t> permet de se rappeler du texte saisi</a:t>
            </a:r>
          </a:p>
          <a:p>
            <a:pPr lvl="1"/>
            <a:r>
              <a:rPr lang="fr-FR" dirty="0"/>
              <a:t>5) Le champ texte est défini sur cette valeur mémorisée par </a:t>
            </a:r>
            <a:r>
              <a:rPr lang="fr-FR" b="1" dirty="0" err="1"/>
              <a:t>amountInput</a:t>
            </a:r>
            <a:endParaRPr lang="fr-FR" b="1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6DF1CC-2BD3-B82A-4418-9CC8C6C19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00875" y="3279775"/>
            <a:ext cx="3568700" cy="15240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90710-8C7E-C7FB-23F6-43B51B69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05E179-EACC-88D4-BB43-3BAF983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916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E46FC2E-6CA1-15C2-B5BA-3CC807D39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Comment utiliser la valeur dans le champ texte dans un autre composable ?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BCC9B4E-35A1-2664-4239-08842B093C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0825" y="2530475"/>
            <a:ext cx="4368800" cy="3022600"/>
          </a:xfr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154ABD7-29DB-033C-2BD5-CC940CE7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8A0A26-FDE2-CE13-4A31-B96EB0B4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232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FFE3F9E-12FD-0A83-4CE5-CAEAA49CE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valeur dont on a besoin pour afficher le montant entrée est dans le composable </a:t>
            </a:r>
            <a:r>
              <a:rPr lang="fr-FR" b="1" dirty="0" err="1"/>
              <a:t>EditNumberField</a:t>
            </a:r>
            <a:endParaRPr lang="fr-FR" b="1" dirty="0"/>
          </a:p>
          <a:p>
            <a:r>
              <a:rPr lang="fr-FR" dirty="0"/>
              <a:t>On a besoin de remonter d’un cran l’état pour pouvoir l’utiliser dans le composable </a:t>
            </a:r>
            <a:r>
              <a:rPr lang="fr-FR" b="1" dirty="0" err="1"/>
              <a:t>Text</a:t>
            </a:r>
            <a:endParaRPr lang="fr-FR" b="1" dirty="0"/>
          </a:p>
          <a:p>
            <a:r>
              <a:rPr lang="fr-FR" dirty="0"/>
              <a:t>Cela</a:t>
            </a:r>
            <a:r>
              <a:rPr lang="fr-FR" b="1" dirty="0"/>
              <a:t> </a:t>
            </a:r>
            <a:r>
              <a:rPr lang="fr-FR" dirty="0"/>
              <a:t>s’appelle le </a:t>
            </a:r>
            <a:r>
              <a:rPr lang="fr-FR" b="1" dirty="0"/>
              <a:t>state </a:t>
            </a:r>
            <a:r>
              <a:rPr lang="fr-FR" b="1" dirty="0" err="1"/>
              <a:t>hoisting</a:t>
            </a:r>
            <a:r>
              <a:rPr lang="fr-FR" b="1" dirty="0"/>
              <a:t> (hissage d’état)</a:t>
            </a:r>
          </a:p>
          <a:p>
            <a:r>
              <a:rPr lang="fr-FR" dirty="0"/>
              <a:t>L’état doit être contenu dans le plus haut parent commun des composables qui en ont besoin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04C7F41-AEEA-1269-F941-E70C2A55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EA477C4-D663-30D5-FDA7-42F29289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85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057F50-E470-4F37-C60D-D3D6BCBCB02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690" y="2222500"/>
            <a:ext cx="434369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B61A793-2B58-D974-2DB4-4D224E5AC74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327" y="2222500"/>
            <a:ext cx="354379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032ECFD-56A3-E7A2-4C6E-21DD64A6498B}"/>
              </a:ext>
            </a:extLst>
          </p:cNvPr>
          <p:cNvSpPr txBox="1"/>
          <p:nvPr/>
        </p:nvSpPr>
        <p:spPr>
          <a:xfrm>
            <a:off x="2671591" y="604942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 qu’on 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5E1267-9C66-B916-7AF5-9EB3FFE8F2B7}"/>
              </a:ext>
            </a:extLst>
          </p:cNvPr>
          <p:cNvSpPr txBox="1"/>
          <p:nvPr/>
        </p:nvSpPr>
        <p:spPr>
          <a:xfrm>
            <a:off x="7598842" y="606306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 qu’on doit avoir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8F4F6EE-DECE-E625-1623-A8DDF829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0632BC-6B4C-5071-9136-49C96BCC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502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6CC5880-CCC6-B62E-5247-DF7D378FF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hisser l’état quand :</a:t>
            </a:r>
          </a:p>
          <a:p>
            <a:pPr lvl="1"/>
            <a:r>
              <a:rPr lang="fr-FR" dirty="0"/>
              <a:t>On doit partager un état entre différents composables</a:t>
            </a:r>
          </a:p>
          <a:p>
            <a:pPr lvl="1"/>
            <a:r>
              <a:rPr lang="fr-FR" dirty="0"/>
              <a:t>Créer un composable sans état, c’est-à-dire qu’il ne contient aucun n’état.</a:t>
            </a:r>
          </a:p>
          <a:p>
            <a:r>
              <a:rPr lang="fr-FR" dirty="0"/>
              <a:t>Utiliser au maximum des composables sans état quand possible, permet la réutilisation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1D0E2E-886D-C66F-9AC1-465150ED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043259-0AFF-F986-194B-9FCB7F9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610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6CC5880-CCC6-B62E-5247-DF7D378FFE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Il faudra alors redéfinir le composable qui utilise cet état hissé</a:t>
            </a:r>
          </a:p>
          <a:p>
            <a:r>
              <a:rPr lang="fr-FR" dirty="0"/>
              <a:t>Ajouter en paramètre la valeur et un lambda pour modifier sa valeur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A12F42-89D1-44C5-4E91-C73767BB8D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91425" y="3038475"/>
            <a:ext cx="2387600" cy="2006600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7E6C1F3-2F32-8FFB-F6C6-1BFA457A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21CE9E-C35D-740F-677A-B3D6941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30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4D64D0C-EEB9-D162-40FA-23FE59AB1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8587" y="2689225"/>
            <a:ext cx="4025900" cy="2705100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7A9275-91CA-24E8-3113-597967E36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001" y="2419056"/>
            <a:ext cx="4606952" cy="3638764"/>
          </a:xfrm>
        </p:spPr>
        <p:txBody>
          <a:bodyPr/>
          <a:lstStyle/>
          <a:p>
            <a:r>
              <a:rPr lang="fr-FR" dirty="0"/>
              <a:t>On modifie </a:t>
            </a:r>
            <a:r>
              <a:rPr lang="fr-FR" b="1" dirty="0" err="1"/>
              <a:t>TipTimeLayout</a:t>
            </a:r>
            <a:r>
              <a:rPr lang="fr-FR" dirty="0"/>
              <a:t> pour ajouter l’état et passer celui si </a:t>
            </a:r>
            <a:r>
              <a:rPr lang="fr-FR" b="1" dirty="0" err="1"/>
              <a:t>EditNumberField</a:t>
            </a:r>
            <a:r>
              <a:rPr lang="fr-FR" dirty="0"/>
              <a:t> ainsi que le lambda permettant de le modifier</a:t>
            </a:r>
          </a:p>
          <a:p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8CBA302-317B-5B02-046E-9959ED76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24F8F5-1F97-3750-FE8D-DC7E52BA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26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9BA35B-DAC1-F098-D452-9B69F46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Calculateur de pourboire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CEAFF0-A727-F172-3BA5-E43E20D9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https://developer.android.com/codelabs/basic-android-kotlin-compose-using-state?hl=fr</a:t>
            </a:r>
            <a:endParaRPr lang="fr-FR" dirty="0"/>
          </a:p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12B2F73-8BA6-447F-2187-5B514B9A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A4DFE36-CE8D-3CE1-9168-AFA8C8AD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39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9BA35B-DAC1-F098-D452-9B69F46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Calculateur de pourboire personnalisé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CEAFF0-A727-F172-3BA5-E43E20D9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https://developer.android.com/codelabs/basic-android-kotlin-compose-calculate-tip?hl=fr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49675E9-DEF9-FCC0-C8F7-EB0F34D7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85DBE9-A311-CDF7-9CAD-9E2680D4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27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8913A-9A2A-42D6-651F-45EBDF5C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application lancer de dés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7EECB6-734F-F6B9-C8BD-3C70B3D9CC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De quels éléments d’interface aurons-nous besoin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E4C724-639A-BE61-7B22-6A22F11B2B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3557" y="2222500"/>
            <a:ext cx="172333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3DFC26-C868-1DF1-63EB-358836ED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382126-7DF7-A34C-2BAA-C53EC081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83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F9702-D7EE-4592-0F19-DE9F65E9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automatisés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A4BA61-347A-A619-7D57-353D97C98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2"/>
              </a:rPr>
              <a:t>https://developer.android.com/codelabs/basic-android-kotlin-compose-write-automated-tests?hl=fr</a:t>
            </a:r>
            <a:r>
              <a:rPr lang="fr-FR" dirty="0"/>
              <a:t>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B13CF8-0123-5EE9-AA63-81910FB9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F51500-2271-D336-042B-99CA9BBF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497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BAF822-C08E-3858-B902-80F46F01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automatisés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964A08-EDEB-2E3C-8CD4-7E49BEA6F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quoi ça sert ?</a:t>
            </a:r>
          </a:p>
          <a:p>
            <a:pPr lvl="1"/>
            <a:r>
              <a:rPr lang="fr-FR" dirty="0"/>
              <a:t>Tests manuels quand on lance l’app mais peut prendre beaucoup de temps</a:t>
            </a:r>
          </a:p>
          <a:p>
            <a:pPr lvl="1"/>
            <a:r>
              <a:rPr lang="fr-FR" dirty="0"/>
              <a:t>On peut rater des cas à la marge</a:t>
            </a:r>
          </a:p>
          <a:p>
            <a:pPr lvl="1"/>
            <a:r>
              <a:rPr lang="fr-FR" dirty="0"/>
              <a:t>Les automatiser permet de les rendre plus simples et plus rapides</a:t>
            </a:r>
          </a:p>
          <a:p>
            <a:pPr lvl="1"/>
            <a:r>
              <a:rPr lang="fr-FR" dirty="0"/>
              <a:t>S’assurer qu’une modification ou ajout de code ne casse pas une fonctionnalité existante</a:t>
            </a:r>
          </a:p>
          <a:p>
            <a:pPr lvl="1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C85BCBF-C809-2394-4790-A11A4EAF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AA4F32-E9B0-6AC1-83B9-BB17984C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147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E9FE6-07F6-9009-2BD1-793EDDF4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automatisés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9777B2-7EF5-BC9C-E992-C90E2CC5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 grands types de tests automatiques</a:t>
            </a:r>
          </a:p>
          <a:p>
            <a:pPr lvl="1"/>
            <a:r>
              <a:rPr lang="fr-FR" dirty="0"/>
              <a:t>Les tests unitaires (en local)</a:t>
            </a:r>
          </a:p>
          <a:p>
            <a:pPr lvl="1"/>
            <a:r>
              <a:rPr lang="fr-FR" dirty="0"/>
              <a:t>Les tests d’instrumentation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CC25BA-EBDC-FD43-37BE-D29EBD01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450D25-AF3A-392C-50B5-ECE1DA4C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14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Teste une petite partie du code, en général une classe ou une fonction</a:t>
            </a:r>
          </a:p>
          <a:p>
            <a:r>
              <a:rPr lang="fr-FR" dirty="0"/>
              <a:t>Est exécuté en local sur la machine</a:t>
            </a:r>
          </a:p>
          <a:p>
            <a:r>
              <a:rPr lang="fr-FR" dirty="0"/>
              <a:t>Ne nécessite pas d’émulateur ou d’appareil Android</a:t>
            </a:r>
          </a:p>
          <a:p>
            <a:r>
              <a:rPr lang="fr-FR" dirty="0"/>
              <a:t>Ne peut pas utiliser l’API Android (toutes les classes spécifiques d’Android)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A97729-9963-0B53-5131-EB6591306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4C7B09-D02F-CCEC-3882-5BCAC559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39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767546" cy="3638763"/>
          </a:xfrm>
        </p:spPr>
        <p:txBody>
          <a:bodyPr/>
          <a:lstStyle/>
          <a:p>
            <a:r>
              <a:rPr lang="fr-FR" dirty="0"/>
              <a:t>Pour créer un test, il faut créer un fichier dans </a:t>
            </a:r>
            <a:r>
              <a:rPr lang="fr-FR" b="1" dirty="0"/>
              <a:t>app &gt; src &gt; test </a:t>
            </a:r>
            <a:r>
              <a:rPr lang="fr-FR" dirty="0"/>
              <a:t>dans la vue Android et </a:t>
            </a:r>
            <a:r>
              <a:rPr lang="fr-FR" b="1" dirty="0"/>
              <a:t>app &gt; src &gt; test &gt; java &gt; </a:t>
            </a:r>
            <a:r>
              <a:rPr lang="fr-FR" b="1" dirty="0" err="1"/>
              <a:t>cheminDuPackage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13D043-DA0E-CB58-0650-B811E31B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7436D9-520B-D119-74B8-288BD31D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512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E2F06BB-A61F-65DA-8E0E-21AEF4E3DE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82787" y="3349625"/>
            <a:ext cx="2857500" cy="1384300"/>
          </a:xfr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9FEDF26B-4EED-0522-DF0D-0BB4C46EE2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62825" y="2581275"/>
            <a:ext cx="2844800" cy="2921000"/>
          </a:xfr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5136A17-99C0-DE7E-61FC-7D1A46B7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BC77CD6-E6A9-74C0-CA2B-80B95401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02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Il faut définir une classe avec le nom que l’on souhaite et des méthodes avec l’annotation @Test qui se seront les tests à effectuer</a:t>
            </a:r>
            <a:endParaRPr lang="fr-FR" b="1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2ACFA2A-CA5C-19E2-53BE-D244D20519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9675" y="2847975"/>
            <a:ext cx="4991100" cy="23876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49A95D-779C-1216-30A4-9944A2A7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20CB6A-CC89-09DA-6813-4B6D749C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091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Dans la méthode, on appelle la fonction ou la classe à tester avec les paramètres souhaiter et enregistre le résultat</a:t>
            </a:r>
          </a:p>
          <a:p>
            <a:r>
              <a:rPr lang="fr-FR" dirty="0"/>
              <a:t>Grâce à la bibliothèque </a:t>
            </a:r>
            <a:r>
              <a:rPr lang="fr-FR" dirty="0" err="1"/>
              <a:t>Junit</a:t>
            </a:r>
            <a:r>
              <a:rPr lang="fr-FR" dirty="0"/>
              <a:t>, on définit le résultat attendu grâce aux assertions</a:t>
            </a:r>
          </a:p>
          <a:p>
            <a:r>
              <a:rPr lang="fr-FR" dirty="0"/>
              <a:t>Ici </a:t>
            </a:r>
            <a:r>
              <a:rPr lang="fr-FR" b="1" dirty="0" err="1"/>
              <a:t>assertEquals</a:t>
            </a:r>
            <a:r>
              <a:rPr lang="fr-FR" dirty="0"/>
              <a:t> qui permet de vérifier une égalité entre la valeur </a:t>
            </a:r>
            <a:r>
              <a:rPr lang="fr-FR" b="1" dirty="0"/>
              <a:t>attendu</a:t>
            </a:r>
            <a:r>
              <a:rPr lang="fr-FR" dirty="0"/>
              <a:t> et </a:t>
            </a:r>
            <a:r>
              <a:rPr lang="fr-FR" b="1" dirty="0"/>
              <a:t>réelle</a:t>
            </a:r>
          </a:p>
          <a:p>
            <a:endParaRPr lang="fr-FR" b="1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8C8ED7F-4515-09DC-4EAF-B148E02824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946721"/>
            <a:ext cx="5194300" cy="2190107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26357F-281A-3BEB-B350-698C73523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A73F0B-0B8A-BAF0-7086-50639C79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14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On exécute les tests avec en cliquant sur le symbole « </a:t>
            </a:r>
            <a:r>
              <a:rPr lang="fr-FR" dirty="0" err="1"/>
              <a:t>play</a:t>
            </a:r>
            <a:r>
              <a:rPr lang="fr-FR" dirty="0"/>
              <a:t> »</a:t>
            </a:r>
          </a:p>
          <a:p>
            <a:r>
              <a:rPr lang="fr-FR" dirty="0"/>
              <a:t>Possibilité d’exécuté un test ou l’ensemble de tests présents dans une classe</a:t>
            </a:r>
          </a:p>
          <a:p>
            <a:endParaRPr lang="fr-FR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E022A26-23B0-9AAF-21A9-9D1D47AA66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3358314"/>
            <a:ext cx="5194300" cy="13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D35AA7-91CA-0916-50B7-3FBDCCD4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B3F960-7AED-FEF6-0779-8F3ED7B2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632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Le test s’exécute</a:t>
            </a:r>
          </a:p>
          <a:p>
            <a:r>
              <a:rPr lang="fr-FR" dirty="0"/>
              <a:t>Une fenêtre s’ouvre alors avec le résultat du/des test(s)</a:t>
            </a:r>
          </a:p>
          <a:p>
            <a:r>
              <a:rPr lang="fr-FR" dirty="0"/>
              <a:t>Ici le test est passé : on a le check vert</a:t>
            </a:r>
          </a:p>
          <a:p>
            <a:endParaRPr lang="fr-FR" b="1" dirty="0"/>
          </a:p>
        </p:txBody>
      </p:sp>
      <p:pic>
        <p:nvPicPr>
          <p:cNvPr id="8194" name="Picture 2" descr="Affichage des tests réussis">
            <a:extLst>
              <a:ext uri="{FF2B5EF4-FFF2-40B4-BE49-F238E27FC236}">
                <a16:creationId xmlns:a16="http://schemas.microsoft.com/office/drawing/2014/main" id="{ED732046-BA61-B656-2A29-EC79E891C98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507241"/>
            <a:ext cx="5194300" cy="30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DB2139-A766-0933-EDD4-0C3D4CB6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C1615F-5293-6630-8483-EC28B0E9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0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8913A-9A2A-42D6-651F-45EBDF5C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: application lancer de dés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7EECB6-734F-F6B9-C8BD-3C70B3D9CC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Une image</a:t>
            </a:r>
          </a:p>
          <a:p>
            <a:r>
              <a:rPr lang="fr-FR" dirty="0"/>
              <a:t>Un bouton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E4C724-639A-BE61-7B22-6A22F11B2B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3557" y="2222500"/>
            <a:ext cx="172333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1C3BA64-E798-FFEB-7D51-617177D7EEE0}"/>
              </a:ext>
            </a:extLst>
          </p:cNvPr>
          <p:cNvSpPr txBox="1"/>
          <p:nvPr/>
        </p:nvSpPr>
        <p:spPr>
          <a:xfrm>
            <a:off x="7942160" y="305966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868F68-AB52-E6F7-418A-024CFE71E42C}"/>
              </a:ext>
            </a:extLst>
          </p:cNvPr>
          <p:cNvSpPr txBox="1"/>
          <p:nvPr/>
        </p:nvSpPr>
        <p:spPr>
          <a:xfrm>
            <a:off x="7886216" y="4184463"/>
            <a:ext cx="87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Bouton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E9DEC76-52F3-4264-3064-8F1DA3EFDC41}"/>
              </a:ext>
            </a:extLst>
          </p:cNvPr>
          <p:cNvCxnSpPr>
            <a:cxnSpLocks/>
          </p:cNvCxnSpPr>
          <p:nvPr/>
        </p:nvCxnSpPr>
        <p:spPr>
          <a:xfrm>
            <a:off x="8757929" y="3305101"/>
            <a:ext cx="883782" cy="213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993E23D-28D2-685E-2BD0-212DEAECD436}"/>
              </a:ext>
            </a:extLst>
          </p:cNvPr>
          <p:cNvCxnSpPr>
            <a:cxnSpLocks/>
          </p:cNvCxnSpPr>
          <p:nvPr/>
        </p:nvCxnSpPr>
        <p:spPr>
          <a:xfrm>
            <a:off x="8937516" y="4369129"/>
            <a:ext cx="877816" cy="871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B8C714-1546-6CD7-7DD2-93D5C174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ECA2FE8-53A9-6251-A5FA-7C5A4651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506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tester l’interface utilisateur</a:t>
            </a:r>
          </a:p>
          <a:p>
            <a:r>
              <a:rPr lang="fr-FR" dirty="0"/>
              <a:t>Exécute l’application ou une partie</a:t>
            </a:r>
          </a:p>
          <a:p>
            <a:r>
              <a:rPr lang="fr-FR" dirty="0"/>
              <a:t>Simule l’interaction d’un utilisateur</a:t>
            </a:r>
          </a:p>
          <a:p>
            <a:r>
              <a:rPr lang="fr-FR" dirty="0"/>
              <a:t>Utilise les API Android</a:t>
            </a:r>
          </a:p>
          <a:p>
            <a:r>
              <a:rPr lang="fr-FR" dirty="0"/>
              <a:t>A besoin d’un émulateur ou d’un vrai appareil pour s’exécuter</a:t>
            </a:r>
          </a:p>
          <a:p>
            <a:r>
              <a:rPr lang="fr-FR" dirty="0"/>
              <a:t>Consomme plus de ressources</a:t>
            </a:r>
          </a:p>
          <a:p>
            <a:r>
              <a:rPr lang="fr-FR" dirty="0"/>
              <a:t>Permet de tester des cas d’usage (exemple se connecter, ajouter un article à son panier, modifier une entrée…)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41C322-363A-5E42-A4AD-E35E0BBFB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2C4862-2855-7105-C0C6-3137CF13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674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767546" cy="3638763"/>
          </a:xfrm>
        </p:spPr>
        <p:txBody>
          <a:bodyPr/>
          <a:lstStyle/>
          <a:p>
            <a:r>
              <a:rPr lang="fr-FR" dirty="0"/>
              <a:t>Pour créer un test d’instrumentation, il faut créer un fichier dans </a:t>
            </a:r>
            <a:r>
              <a:rPr lang="fr-FR" b="1" dirty="0"/>
              <a:t>app &gt; src &gt; </a:t>
            </a:r>
            <a:r>
              <a:rPr lang="fr-FR" b="1" dirty="0" err="1"/>
              <a:t>androidTest</a:t>
            </a:r>
            <a:r>
              <a:rPr lang="fr-FR" b="1" dirty="0"/>
              <a:t> </a:t>
            </a:r>
            <a:r>
              <a:rPr lang="fr-FR" dirty="0"/>
              <a:t>dans la vue Android et </a:t>
            </a:r>
            <a:r>
              <a:rPr lang="fr-FR" b="1" dirty="0"/>
              <a:t>app &gt; src &gt; </a:t>
            </a:r>
            <a:r>
              <a:rPr lang="fr-FR" b="1" dirty="0" err="1"/>
              <a:t>androidTest</a:t>
            </a:r>
            <a:r>
              <a:rPr lang="fr-FR" b="1" dirty="0"/>
              <a:t> &gt; java &gt; </a:t>
            </a:r>
            <a:r>
              <a:rPr lang="fr-FR" b="1" dirty="0" err="1"/>
              <a:t>cheminDuPackage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6E25B2-1A8F-CB72-B429-B4F5F2D7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92DD43-09AA-AD95-12D1-945A61BB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693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7BAB84B-431B-2432-3888-7C67452B6A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82787" y="3127375"/>
            <a:ext cx="2857500" cy="1828800"/>
          </a:xfr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8B84FB82-2116-B8C3-C306-4DFDCA108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62825" y="2574925"/>
            <a:ext cx="2844800" cy="2933700"/>
          </a:xfr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611DEA6-EC0A-38D0-2D25-7A04AB38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DB7A3-2FCD-45DA-4F33-3F0D97D7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25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7F521-F832-D0AF-C148-C6DD78A1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interagir avec les composant de l’</a:t>
            </a:r>
            <a:r>
              <a:rPr lang="fr-FR" dirty="0" err="1"/>
              <a:t>aplication</a:t>
            </a:r>
            <a:r>
              <a:rPr lang="fr-FR" dirty="0"/>
              <a:t> on utilise un </a:t>
            </a:r>
            <a:r>
              <a:rPr lang="fr-FR" b="1" dirty="0" err="1"/>
              <a:t>composeRestRule</a:t>
            </a:r>
            <a:endParaRPr lang="fr-FR" b="1" dirty="0"/>
          </a:p>
          <a:p>
            <a:r>
              <a:rPr lang="fr-FR" dirty="0"/>
              <a:t>Permet de retrouver un élément d’UI par </a:t>
            </a:r>
          </a:p>
          <a:p>
            <a:pPr lvl="1"/>
            <a:r>
              <a:rPr lang="fr-FR" dirty="0"/>
              <a:t>Texte </a:t>
            </a:r>
            <a:r>
              <a:rPr lang="fr-FR" b="1" dirty="0" err="1"/>
              <a:t>onNodeWithText</a:t>
            </a:r>
            <a:r>
              <a:rPr lang="fr-FR" b="1" dirty="0"/>
              <a:t>()</a:t>
            </a:r>
          </a:p>
          <a:p>
            <a:pPr lvl="1"/>
            <a:r>
              <a:rPr lang="fr-FR" dirty="0"/>
              <a:t>Tag </a:t>
            </a:r>
            <a:r>
              <a:rPr lang="fr-FR" b="1" dirty="0" err="1"/>
              <a:t>onNodeWIthTag</a:t>
            </a:r>
            <a:r>
              <a:rPr lang="fr-FR" b="1" dirty="0"/>
              <a:t>()</a:t>
            </a:r>
          </a:p>
          <a:p>
            <a:r>
              <a:rPr lang="fr-FR" dirty="0"/>
              <a:t>Permet d’interagir avec</a:t>
            </a:r>
          </a:p>
          <a:p>
            <a:pPr lvl="1"/>
            <a:r>
              <a:rPr lang="fr-FR" dirty="0"/>
              <a:t>Clique sur un bouton </a:t>
            </a:r>
            <a:r>
              <a:rPr lang="fr-FR" b="1" dirty="0" err="1"/>
              <a:t>performClick</a:t>
            </a:r>
            <a:r>
              <a:rPr lang="fr-FR" b="1" dirty="0"/>
              <a:t>()</a:t>
            </a:r>
          </a:p>
          <a:p>
            <a:pPr lvl="1"/>
            <a:r>
              <a:rPr lang="fr-FR" dirty="0"/>
              <a:t>Entrer du texte </a:t>
            </a:r>
            <a:r>
              <a:rPr lang="fr-FR" b="1" dirty="0" err="1"/>
              <a:t>performTextInput</a:t>
            </a:r>
            <a:r>
              <a:rPr lang="fr-FR" b="1" dirty="0"/>
              <a:t>()</a:t>
            </a:r>
          </a:p>
          <a:p>
            <a:r>
              <a:rPr lang="fr-FR" dirty="0"/>
              <a:t>Permet d’effectuer des assertions</a:t>
            </a:r>
          </a:p>
          <a:p>
            <a:pPr lvl="1"/>
            <a:r>
              <a:rPr lang="fr-FR" dirty="0"/>
              <a:t>Sur la présence de texte </a:t>
            </a:r>
            <a:r>
              <a:rPr lang="fr-FR" b="1" dirty="0" err="1"/>
              <a:t>assertTextContains</a:t>
            </a:r>
            <a:r>
              <a:rPr lang="fr-FR" b="1" dirty="0"/>
              <a:t>()</a:t>
            </a:r>
          </a:p>
          <a:p>
            <a:pPr lvl="1"/>
            <a:r>
              <a:rPr lang="fr-FR" dirty="0"/>
              <a:t>Sur la présence d’un élément </a:t>
            </a:r>
            <a:r>
              <a:rPr lang="fr-FR" b="1" dirty="0" err="1"/>
              <a:t>assertExists</a:t>
            </a:r>
            <a:r>
              <a:rPr lang="fr-FR" b="1" dirty="0"/>
              <a:t>()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9CBF698-626A-725E-FF00-3BD741EE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563F8A-8493-954E-F61D-83C37B12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CC37647-743B-5815-F1F6-BDD5E0802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46752" y="2223438"/>
            <a:ext cx="7698495" cy="4548575"/>
          </a:xfr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77478CD-FAA4-EA6F-2B23-700054DA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67C5EC-690B-6456-CC2D-BB011B22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082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646EE4E-0AC3-C09C-0057-0677703F31A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12" y="2258984"/>
            <a:ext cx="7620522" cy="43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DF888B8-CDBF-E411-90CC-3BD074F3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592888-597D-73D4-C7B7-5257B49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245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2D29CE-4394-3AFE-A33C-D25E0A34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afficher une liste déroulante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8526EED-6189-903F-425E-F5C4B8E2602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90" y="2000742"/>
            <a:ext cx="2226547" cy="47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1FE89C-0858-E389-F6DD-83C3B8AF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3D9012-481F-17AE-AF0F-52AE6339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716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C8E02-DD08-E7C8-42B5-8573B8CB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domaine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A7963B-FD54-7C11-C393-BC6F7CAD90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Le domaine est toutes les classes qui servent à détenir de l’information pour notre app</a:t>
            </a:r>
          </a:p>
          <a:p>
            <a:r>
              <a:rPr lang="fr-FR" dirty="0"/>
              <a:t>Dans notre app, de quels données aurons-nous besoin ?</a:t>
            </a:r>
          </a:p>
          <a:p>
            <a:r>
              <a:rPr lang="fr-FR" dirty="0"/>
              <a:t>Un texte et une image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E40766-8047-D927-3E6F-7BB99949DD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32" y="2060454"/>
            <a:ext cx="1972797" cy="416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E7A3C6-6E5F-6CCE-D148-A38E93AD0395}"/>
              </a:ext>
            </a:extLst>
          </p:cNvPr>
          <p:cNvSpPr txBox="1"/>
          <p:nvPr/>
        </p:nvSpPr>
        <p:spPr>
          <a:xfrm>
            <a:off x="7238604" y="437523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9C4A26-9884-F2F7-3E97-9A3B482738DC}"/>
              </a:ext>
            </a:extLst>
          </p:cNvPr>
          <p:cNvSpPr txBox="1"/>
          <p:nvPr/>
        </p:nvSpPr>
        <p:spPr>
          <a:xfrm>
            <a:off x="7238604" y="377374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57023AF-F402-6FC3-DE1C-D8B0BF90A341}"/>
              </a:ext>
            </a:extLst>
          </p:cNvPr>
          <p:cNvCxnSpPr>
            <a:stCxn id="7" idx="3"/>
          </p:cNvCxnSpPr>
          <p:nvPr/>
        </p:nvCxnSpPr>
        <p:spPr>
          <a:xfrm>
            <a:off x="8155843" y="3958411"/>
            <a:ext cx="8955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0537C1C-AC8D-7E09-4389-99169467C1DC}"/>
              </a:ext>
            </a:extLst>
          </p:cNvPr>
          <p:cNvCxnSpPr/>
          <p:nvPr/>
        </p:nvCxnSpPr>
        <p:spPr>
          <a:xfrm>
            <a:off x="8011573" y="4559897"/>
            <a:ext cx="8955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EBBB63-2790-666D-B7D2-47C6E479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14ECD8F-3BB9-D80E-28E3-BF9D3F6E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0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9A7A-57B0-E204-0D07-3618E48A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Représenter le domaine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7C511-744D-90F6-4023-E061938C80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Package </a:t>
            </a:r>
            <a:r>
              <a:rPr lang="fr-FR" b="1" dirty="0"/>
              <a:t> data </a:t>
            </a:r>
            <a:r>
              <a:rPr lang="fr-FR" dirty="0"/>
              <a:t>dans</a:t>
            </a:r>
            <a:r>
              <a:rPr lang="fr-FR" b="1" dirty="0"/>
              <a:t> </a:t>
            </a:r>
            <a:r>
              <a:rPr lang="fr-FR" b="1" dirty="0" err="1"/>
              <a:t>com.example.affirmations.data</a:t>
            </a:r>
            <a:endParaRPr lang="fr-FR" b="1" dirty="0"/>
          </a:p>
          <a:p>
            <a:r>
              <a:rPr lang="fr-FR" dirty="0"/>
              <a:t>Data class : classe qui représente une donnée et n’est pas modifié</a:t>
            </a:r>
          </a:p>
          <a:p>
            <a:r>
              <a:rPr lang="fr-FR" dirty="0"/>
              <a:t>Propriété ressource de texte avec l’annotation </a:t>
            </a:r>
            <a:r>
              <a:rPr lang="fr-FR" b="1" dirty="0">
                <a:effectLst/>
              </a:rPr>
              <a:t>@</a:t>
            </a:r>
            <a:r>
              <a:rPr lang="fr-FR" b="1" dirty="0" err="1">
                <a:effectLst/>
              </a:rPr>
              <a:t>StringRes</a:t>
            </a:r>
            <a:endParaRPr lang="fr-FR" b="1" dirty="0"/>
          </a:p>
          <a:p>
            <a:r>
              <a:rPr lang="fr-FR" dirty="0"/>
              <a:t>Propriété ressource d’image avec l’annotation </a:t>
            </a:r>
            <a:r>
              <a:rPr lang="fr-FR" b="1" dirty="0">
                <a:effectLst/>
              </a:rPr>
              <a:t>@</a:t>
            </a:r>
            <a:r>
              <a:rPr lang="fr-FR" b="1" dirty="0" err="1">
                <a:effectLst/>
              </a:rPr>
              <a:t>DrawableRes</a:t>
            </a:r>
            <a:endParaRPr lang="fr-FR" b="1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20F41AD-002C-586A-DE3F-2AF57BDDF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5725" y="3095625"/>
            <a:ext cx="4699000" cy="18923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AFDEEC-A4FD-4F1A-1F2F-A7390F53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1A3E40-9DE0-4B90-1D44-5874239D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8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E7A00-B893-0649-2628-16AB5A85E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LazyColumn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917CD-B0E6-27BD-91BB-F6A89CA61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Permet de créer des listes déroulantes</a:t>
            </a:r>
          </a:p>
          <a:p>
            <a:r>
              <a:rPr lang="fr-FR" dirty="0"/>
              <a:t>Charge que les éléments affichés ou proche d’être affichés</a:t>
            </a:r>
          </a:p>
          <a:p>
            <a:r>
              <a:rPr lang="fr-FR" dirty="0"/>
              <a:t>La méthode </a:t>
            </a:r>
            <a:r>
              <a:rPr lang="fr-FR" b="1" dirty="0"/>
              <a:t>items </a:t>
            </a:r>
            <a:r>
              <a:rPr lang="fr-FR" dirty="0"/>
              <a:t>permet de définir la liste d’éléments à afficher</a:t>
            </a:r>
          </a:p>
          <a:p>
            <a:r>
              <a:rPr lang="fr-FR" dirty="0"/>
              <a:t>On spécifie ensuite un méthode composable pour afficher chaque item en paramètre, ici nommé </a:t>
            </a:r>
            <a:r>
              <a:rPr lang="fr-FR" b="1" dirty="0"/>
              <a:t>item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B073DCC-7519-6F46-DCB7-B207ABBF99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2225" y="2806773"/>
            <a:ext cx="5149773" cy="2469789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BBDE6F-C31D-A327-3B96-29522A8A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A14143-DD68-99AC-FCF7-9DD4CAED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44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79E04-58D8-F838-B0FE-9EDEE29E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84FD21-58F4-498C-D3AB-ED903A4AD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920953-CD95-CDC7-619B-E78591941D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FE2309-6F57-00A8-EB55-E997347F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8AE8C4-E45C-47C9-91F2-CD5A9DBC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132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77FB190-A6A6-16B2-0054-9F661B26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- Liste déroulante Affirmations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C444996-357D-E5BC-BFBD-FACF75AA6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2"/>
              </a:rPr>
              <a:t>https://developer.android.com/codelabs/basic-android-kotlin-compose-training-add-scrollable-list?hl=fr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CB20EE7-5D4E-5551-728D-3E33D0DC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4B206A8-AF34-70BB-A96D-79B25A7E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162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FCD5C-4DEC-9B5E-90D1-A6370A9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Personaliser</a:t>
            </a:r>
            <a:r>
              <a:rPr lang="fr-FR" dirty="0"/>
              <a:t> l’apparence de son app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247539-B43E-8226-F519-790CCED4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/>
              <a:t>Avec </a:t>
            </a:r>
            <a:r>
              <a:rPr lang="fr-FR" dirty="0" err="1"/>
              <a:t>Material</a:t>
            </a:r>
            <a:r>
              <a:rPr lang="fr-FR" dirty="0"/>
              <a:t> Design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99AE09-B1FF-C0AB-C6DF-FB24309F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E56723-2F2B-9163-3B0B-8EF1C42F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42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25AF0CA-A467-D388-CE6B-3BD12639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Material</a:t>
            </a:r>
            <a:r>
              <a:rPr lang="fr-FR" dirty="0"/>
              <a:t> Design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3013FEA-9DDE-5D62-46E3-2FB0D766D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Développer et maintenu par Google</a:t>
            </a:r>
          </a:p>
          <a:p>
            <a:r>
              <a:rPr lang="fr-FR" dirty="0"/>
              <a:t>C’est un design system</a:t>
            </a:r>
          </a:p>
          <a:p>
            <a:r>
              <a:rPr lang="fr-FR" dirty="0"/>
              <a:t>Un ensemble de guides, de composants et de styles pour concevoir une interface belle et agréable</a:t>
            </a:r>
          </a:p>
          <a:p>
            <a:r>
              <a:rPr lang="fr-FR" dirty="0"/>
              <a:t>Partager ces principes entre toutes les </a:t>
            </a:r>
            <a:r>
              <a:rPr lang="fr-FR" dirty="0" err="1"/>
              <a:t>appspour</a:t>
            </a:r>
            <a:r>
              <a:rPr lang="fr-FR" dirty="0"/>
              <a:t> une navigation plus cohérente et intuitive</a:t>
            </a:r>
          </a:p>
          <a:p>
            <a:r>
              <a:rPr lang="fr-FR" dirty="0"/>
              <a:t>Dernière version </a:t>
            </a:r>
            <a:r>
              <a:rPr lang="fr-FR" dirty="0" err="1"/>
              <a:t>Material</a:t>
            </a:r>
            <a:r>
              <a:rPr lang="fr-FR" dirty="0"/>
              <a:t> Design 3</a:t>
            </a:r>
          </a:p>
          <a:p>
            <a:r>
              <a:rPr lang="fr-FR" dirty="0">
                <a:hlinkClick r:id="rId3"/>
              </a:rPr>
              <a:t>https://m3.material.io/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EA5EE73-1796-9097-18E2-DCA06501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D9F8EA-A01A-7920-61D4-BFF8B7B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403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75A6E-1E8D-E75E-9402-8D22D44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Material</a:t>
            </a:r>
            <a:r>
              <a:rPr lang="fr-FR" dirty="0"/>
              <a:t> 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6251E-61EF-B0FA-C55B-8CB44AB7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 les types d’interaction avec les apps</a:t>
            </a:r>
          </a:p>
          <a:p>
            <a:r>
              <a:rPr lang="fr-FR" dirty="0"/>
              <a:t>Propose des solutions d’accessibilité</a:t>
            </a:r>
          </a:p>
          <a:p>
            <a:pPr lvl="1"/>
            <a:r>
              <a:rPr lang="fr-FR" dirty="0"/>
              <a:t>Taille des boutons</a:t>
            </a:r>
          </a:p>
          <a:p>
            <a:pPr lvl="1"/>
            <a:r>
              <a:rPr lang="fr-FR" dirty="0"/>
              <a:t>Contraste</a:t>
            </a:r>
          </a:p>
          <a:p>
            <a:pPr lvl="1"/>
            <a:r>
              <a:rPr lang="fr-FR" dirty="0"/>
              <a:t>Description de contenu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A80E09-45DA-557B-1A14-DBABF944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CED470-5AF0-3958-B722-1A60040C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051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75A6E-1E8D-E75E-9402-8D22D44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Material</a:t>
            </a:r>
            <a:r>
              <a:rPr lang="fr-FR" dirty="0"/>
              <a:t> Design + Compose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6251E-61EF-B0FA-C55B-8CB44AB7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Compose grâce à la bibliothèque </a:t>
            </a:r>
            <a:r>
              <a:rPr lang="fr-FR" dirty="0" err="1"/>
              <a:t>material</a:t>
            </a:r>
            <a:r>
              <a:rPr lang="fr-FR" dirty="0"/>
              <a:t> intègre les composants</a:t>
            </a:r>
          </a:p>
          <a:p>
            <a:r>
              <a:rPr lang="fr-FR" dirty="0"/>
              <a:t>Button, </a:t>
            </a:r>
            <a:r>
              <a:rPr lang="fr-FR" dirty="0" err="1"/>
              <a:t>Card</a:t>
            </a:r>
            <a:r>
              <a:rPr lang="fr-FR" dirty="0"/>
              <a:t>, </a:t>
            </a:r>
            <a:r>
              <a:rPr lang="fr-FR" dirty="0" err="1"/>
              <a:t>LazyList</a:t>
            </a:r>
            <a:r>
              <a:rPr lang="fr-FR" dirty="0"/>
              <a:t>, </a:t>
            </a:r>
            <a:r>
              <a:rPr lang="fr-FR" dirty="0" err="1"/>
              <a:t>TopAppBar</a:t>
            </a:r>
            <a:r>
              <a:rPr lang="fr-FR" dirty="0"/>
              <a:t>…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4AFEE5-7350-58C8-2162-81EDEA22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FB1D2C-D08D-62FB-A755-876E9CD7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122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1AB82-2B4C-F88B-3222-71198B8A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2AA7F5-3F33-92BC-977A-3914E2077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personnaliser l’apparence de son app</a:t>
            </a:r>
          </a:p>
          <a:p>
            <a:r>
              <a:rPr lang="fr-FR" dirty="0"/>
              <a:t>Définit des éléments partagés dans tous les écrans</a:t>
            </a:r>
          </a:p>
          <a:p>
            <a:r>
              <a:rPr lang="fr-FR" dirty="0"/>
              <a:t>Principaux composants</a:t>
            </a:r>
          </a:p>
          <a:p>
            <a:pPr lvl="1"/>
            <a:r>
              <a:rPr lang="fr-FR" dirty="0"/>
              <a:t>Couleurs</a:t>
            </a:r>
          </a:p>
          <a:p>
            <a:pPr lvl="1"/>
            <a:r>
              <a:rPr lang="fr-FR" dirty="0"/>
              <a:t>Typographie : les différents styles de texte (titre, sous-titre, contenu, bouton…)</a:t>
            </a:r>
          </a:p>
          <a:p>
            <a:pPr lvl="1"/>
            <a:r>
              <a:rPr lang="fr-FR" dirty="0"/>
              <a:t>Forme (Shape) : forme des éléments (boutons, cartes, app bar…)</a:t>
            </a:r>
          </a:p>
          <a:p>
            <a:r>
              <a:rPr lang="fr-FR" dirty="0"/>
              <a:t>S’applique dans tous les éléments de l’app par défaut en définissant le </a:t>
            </a:r>
            <a:r>
              <a:rPr lang="fr-FR" dirty="0" err="1"/>
              <a:t>theme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0BC1EF-1534-E792-44F2-38F9CF3F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93A0ED-9808-7CEA-532A-BBCD0778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015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AA0A4-D0D6-DA83-54F8-FA514FAE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Couleurs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FA48A5-B15D-6A86-F131-C72CA0B10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Différentes couleurs qui sont dans l’application (titre, boutons, texte, couleur de fond…)</a:t>
            </a:r>
          </a:p>
          <a:p>
            <a:r>
              <a:rPr lang="fr-FR" dirty="0">
                <a:hlinkClick r:id="rId2"/>
              </a:rPr>
              <a:t>https://m3.material.io/theme-builder</a:t>
            </a:r>
            <a:r>
              <a:rPr lang="fr-FR" dirty="0"/>
              <a:t> permet de créer un ensemble de couleur pour le thème (clair et sombre)</a:t>
            </a:r>
          </a:p>
          <a:p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2AEF8F-7118-F280-A9C4-3C896ED34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1138"/>
            <a:ext cx="5194300" cy="3241273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58AA3E-C006-52A7-742A-D54C4BF4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59DAAA-E94F-EDB9-BD60-7404FA41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952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A8898-8F0A-FFB1-B7C6-2C12A62D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Couleurs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14AEB-DDE0-B900-271E-CA8BAB31C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 err="1"/>
              <a:t>Primary</a:t>
            </a:r>
            <a:r>
              <a:rPr lang="fr-FR" dirty="0"/>
              <a:t> : couleur de la marque/de l’app principale, la plus utilisé dans l’app (Bouton, app bar…)</a:t>
            </a:r>
          </a:p>
          <a:p>
            <a:r>
              <a:rPr lang="fr-FR" b="1" dirty="0" err="1"/>
              <a:t>Secondary</a:t>
            </a:r>
            <a:r>
              <a:rPr lang="fr-FR" dirty="0"/>
              <a:t> : optionnel, couleur secondaire, moins utilisé, en général pour l’accessibilité ou éléments moins présents</a:t>
            </a:r>
          </a:p>
          <a:p>
            <a:r>
              <a:rPr lang="fr-FR" dirty="0"/>
              <a:t>Tous les </a:t>
            </a:r>
            <a:r>
              <a:rPr lang="fr-FR" b="1" dirty="0" err="1"/>
              <a:t>onXXX</a:t>
            </a:r>
            <a:r>
              <a:rPr lang="fr-FR" b="1" dirty="0"/>
              <a:t> </a:t>
            </a:r>
            <a:r>
              <a:rPr lang="fr-FR" dirty="0"/>
              <a:t>: couleur du contenu à afficher sur ces couleurs (texte), permet un bon contraste pour la lisibilité</a:t>
            </a:r>
          </a:p>
          <a:p>
            <a:r>
              <a:rPr lang="fr-FR" b="1" dirty="0"/>
              <a:t>XXX Container </a:t>
            </a:r>
            <a:r>
              <a:rPr lang="fr-FR" dirty="0"/>
              <a:t>: couleur pour les éléments qui contiennent plusieurs autres éléments (cartes, item de liste…)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FC8248-ABC9-CA97-5004-6619748F5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692994"/>
            <a:ext cx="5194300" cy="2697562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5DDCE7-2B4D-AB02-1223-D065FE65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350EC1-6456-4D90-8F99-6084B8C7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180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A8898-8F0A-FFB1-B7C6-2C12A62D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Couleurs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14AEB-DDE0-B900-271E-CA8BAB31C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Gestion du thème sombre</a:t>
            </a:r>
          </a:p>
          <a:p>
            <a:r>
              <a:rPr lang="fr-FR" dirty="0"/>
              <a:t>Couleurs plus sombres, moins flashy</a:t>
            </a:r>
          </a:p>
          <a:p>
            <a:r>
              <a:rPr lang="fr-FR" dirty="0"/>
              <a:t>Fond noir ou quasiment</a:t>
            </a:r>
          </a:p>
          <a:p>
            <a:r>
              <a:rPr lang="fr-FR" dirty="0"/>
              <a:t>Permet une meilleure accessibilité pour les personnes qui ont des problèmes de vue</a:t>
            </a:r>
          </a:p>
          <a:p>
            <a:r>
              <a:rPr lang="fr-FR" dirty="0"/>
              <a:t>Plus simple à lire quand peu de luminosité</a:t>
            </a:r>
          </a:p>
          <a:p>
            <a:r>
              <a:rPr lang="fr-FR" dirty="0"/>
              <a:t>Permet de réduire un peu la consommation de la batterie (sur les écrans OLED)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C3EB750-3CC0-CE97-DF22-EDDF6A9499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892585"/>
            <a:ext cx="5809452" cy="2968465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AA6E3-DD25-CCDF-F035-DDFEEAB3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E4266D-CEF3-5359-4C9E-74E7364B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666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A8898-8F0A-FFB1-B7C6-2C12A62D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Couleurs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14AEB-DDE0-B900-271E-CA8BAB31C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Dynamic </a:t>
            </a:r>
            <a:r>
              <a:rPr lang="fr-FR" b="1" dirty="0" err="1"/>
              <a:t>colors</a:t>
            </a:r>
            <a:endParaRPr lang="fr-FR" b="1" dirty="0"/>
          </a:p>
          <a:p>
            <a:r>
              <a:rPr lang="fr-FR" dirty="0"/>
              <a:t>Permet d’adapter les couleurs de l’app suivant le fond d’écran de l’utilisateur</a:t>
            </a:r>
          </a:p>
          <a:p>
            <a:r>
              <a:rPr lang="fr-FR" dirty="0"/>
              <a:t>Une couche supplémentaire de personnalisation </a:t>
            </a:r>
          </a:p>
        </p:txBody>
      </p:sp>
      <p:pic>
        <p:nvPicPr>
          <p:cNvPr id="12290" name="Picture 2" descr="Example of source color extraction">
            <a:extLst>
              <a:ext uri="{FF2B5EF4-FFF2-40B4-BE49-F238E27FC236}">
                <a16:creationId xmlns:a16="http://schemas.microsoft.com/office/drawing/2014/main" id="{1C9F0A98-DB69-BF4C-4327-BEDA35EE9F9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82031"/>
            <a:ext cx="5525864" cy="36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383BA2-B789-0D8A-1178-779ACBE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FC6B1F-FEC2-CAB7-B41C-8F519EA2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83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79E04-58D8-F838-B0FE-9EDEE29E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 – bonnes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84FD21-58F4-498C-D3AB-ED903A4AD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920953-CD95-CDC7-619B-E78591941D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6A2AFF-AB44-B37E-0A6D-FA0EA5E02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96F991-ED76-B06E-7C87-C31BEFAC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157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A76BB-9463-FA8A-7E3C-C5F21FFC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Typographie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975763A-0970-7BEC-EF9C-FD8030B4A2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Personnaliser la police des éléments dans l’app</a:t>
            </a:r>
          </a:p>
          <a:p>
            <a:r>
              <a:rPr lang="fr-FR" dirty="0"/>
              <a:t>Permet d’exprimer l’image de la marque tout en gardant une app lisible</a:t>
            </a:r>
          </a:p>
          <a:p>
            <a:r>
              <a:rPr lang="fr-FR" dirty="0"/>
              <a:t>Joue sur l’affichage du texte (taille du texte, le poids, l’espacement, la couleur…)</a:t>
            </a:r>
          </a:p>
          <a:p>
            <a:r>
              <a:rPr lang="fr-FR" dirty="0" err="1"/>
              <a:t>Roboto</a:t>
            </a:r>
            <a:r>
              <a:rPr lang="fr-FR" dirty="0"/>
              <a:t> : police par défaut d’Android</a:t>
            </a:r>
          </a:p>
          <a:p>
            <a:r>
              <a:rPr lang="fr-FR" dirty="0" err="1"/>
              <a:t>Material</a:t>
            </a:r>
            <a:r>
              <a:rPr lang="fr-FR" dirty="0"/>
              <a:t> Design défini des groupe et des tailles à utiliser suivant les cas</a:t>
            </a:r>
          </a:p>
          <a:p>
            <a:r>
              <a:rPr lang="fr-FR" dirty="0"/>
              <a:t>Par exemple, </a:t>
            </a:r>
            <a:r>
              <a:rPr lang="fr-FR" b="1" dirty="0"/>
              <a:t>Display Medium </a:t>
            </a:r>
            <a:r>
              <a:rPr lang="fr-FR" dirty="0"/>
              <a:t>pour le titre d’un écran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8059B8A-493C-325B-4B2B-F36C029CF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4966" y="2106753"/>
            <a:ext cx="4150350" cy="4481130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3C5F35-7A26-EFA1-D9C4-08241B74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C926F-C69D-46F9-942E-AF9A9F84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677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887146-E719-B1A0-9CC7-81B072EE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Typographie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71DEFDF-7AF4-911B-AA6A-FAFE485ED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4880" y="2219265"/>
            <a:ext cx="4054801" cy="4191547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235F964-AE49-1749-BE48-EB873244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09CF78-4F0B-1AA9-7360-A597C7D2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552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D41E0-EA38-F682-86AC-62535CD7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– Shape (forme)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0D25F1-5F18-5F8F-9F78-9BA3603CC5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Défini la forme et la taille des composants (rectangle, cercle…)</a:t>
            </a:r>
          </a:p>
          <a:p>
            <a:r>
              <a:rPr lang="fr-FR" dirty="0"/>
              <a:t>Peut être personnalisé pour ajouté des angles arrondis par exemple</a:t>
            </a:r>
          </a:p>
          <a:p>
            <a:r>
              <a:rPr lang="fr-FR" dirty="0" err="1"/>
              <a:t>Uitliser</a:t>
            </a:r>
            <a:r>
              <a:rPr lang="fr-FR" dirty="0"/>
              <a:t> par les composants </a:t>
            </a:r>
            <a:r>
              <a:rPr lang="fr-FR" dirty="0" err="1"/>
              <a:t>Material</a:t>
            </a:r>
            <a:r>
              <a:rPr lang="fr-FR" dirty="0"/>
              <a:t> Design (</a:t>
            </a:r>
            <a:r>
              <a:rPr lang="fr-FR" dirty="0" err="1"/>
              <a:t>bouttons</a:t>
            </a:r>
            <a:r>
              <a:rPr lang="fr-FR" dirty="0"/>
              <a:t>, champ texte, cartes…)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F776DD8-544B-4EE4-8B4B-025974E06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76707" y="2222500"/>
            <a:ext cx="2417036" cy="363855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A0B310-DD95-E77F-E213-BEA410F0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6ED9A4-A05C-14A1-3E57-27232C54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992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9E777F-F606-BE21-B8F3-12FF8F9E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Thème sur l’app </a:t>
            </a:r>
            <a:r>
              <a:rPr lang="fr-FR" dirty="0" err="1"/>
              <a:t>Woof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C725A88-7D89-930B-4A71-7851241A8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https://developer.android.com/codelabs/basic-android-kotlin-compose-material-theming?hl=fr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81D034-E359-B311-8B0A-DC19E210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F1B300-F2DF-D0DB-A033-EF90F075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496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71E7173-2963-6BFD-4F5F-0CF8D02B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EB0AF94-D8A4-ABC9-67B2-E6E02089BA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Permettent d’ajouter des repères visuels, d’informer de changements</a:t>
            </a:r>
          </a:p>
          <a:p>
            <a:r>
              <a:rPr lang="fr-FR" dirty="0"/>
              <a:t>Rend l’interface plus agréable et interactive</a:t>
            </a:r>
          </a:p>
          <a:p>
            <a:r>
              <a:rPr lang="fr-FR" dirty="0"/>
              <a:t>Ici permet de montrer l’affichage d’une nouvelle information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E2269DA-9D72-AC36-FDC4-3E20FF95B0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286" y="2222287"/>
            <a:ext cx="1929803" cy="42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541FE1C-C6A4-9699-8A6C-B2F5966CC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779BD2-CF45-DFC5-DF67-CF33CE30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388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BFA11-DDB6-501D-7A6D-9897375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E3DD442-71BD-CA6E-9835-86D9A49A3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Utilisation d’une animation de rétroaction (ou </a:t>
            </a:r>
            <a:r>
              <a:rPr lang="fr-FR" dirty="0" err="1"/>
              <a:t>spring</a:t>
            </a:r>
            <a:r>
              <a:rPr lang="fr-FR" dirty="0"/>
              <a:t> animation)</a:t>
            </a:r>
          </a:p>
          <a:p>
            <a:r>
              <a:rPr lang="fr-FR" dirty="0"/>
              <a:t>Simule l’effet d’un ressort (</a:t>
            </a:r>
            <a:r>
              <a:rPr lang="fr-FR" dirty="0" err="1"/>
              <a:t>spring</a:t>
            </a:r>
            <a:r>
              <a:rPr lang="fr-FR" dirty="0"/>
              <a:t>)</a:t>
            </a:r>
          </a:p>
          <a:p>
            <a:r>
              <a:rPr lang="fr-FR" dirty="0"/>
              <a:t>On peut ajuster les paramètres</a:t>
            </a:r>
          </a:p>
        </p:txBody>
      </p:sp>
      <p:pic>
        <p:nvPicPr>
          <p:cNvPr id="15366" name="Picture 6" descr="Effet de rétroaction">
            <a:extLst>
              <a:ext uri="{FF2B5EF4-FFF2-40B4-BE49-F238E27FC236}">
                <a16:creationId xmlns:a16="http://schemas.microsoft.com/office/drawing/2014/main" id="{12416BCD-3365-437B-08D9-4F430C11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092" y="2376860"/>
            <a:ext cx="1119541" cy="16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6DF9FC3B-1311-54C4-2E85-A509F9FB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8" y="4643623"/>
            <a:ext cx="1119541" cy="16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Raideur faible ">
            <a:extLst>
              <a:ext uri="{FF2B5EF4-FFF2-40B4-BE49-F238E27FC236}">
                <a16:creationId xmlns:a16="http://schemas.microsoft.com/office/drawing/2014/main" id="{F0E0236F-44E8-12AC-5AC8-79B112D1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092" y="4654379"/>
            <a:ext cx="1112296" cy="16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00A7A4C-8352-98E5-C655-D71890E98923}"/>
              </a:ext>
            </a:extLst>
          </p:cNvPr>
          <p:cNvSpPr txBox="1"/>
          <p:nvPr/>
        </p:nvSpPr>
        <p:spPr>
          <a:xfrm>
            <a:off x="7882360" y="3105834"/>
            <a:ext cx="156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Rebond élevé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28FBA9-2FDD-A8F2-A9F3-0C8D056C493F}"/>
              </a:ext>
            </a:extLst>
          </p:cNvPr>
          <p:cNvSpPr txBox="1"/>
          <p:nvPr/>
        </p:nvSpPr>
        <p:spPr>
          <a:xfrm>
            <a:off x="10528381" y="5214719"/>
            <a:ext cx="149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Raideur très faible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E1ABA2-EAE3-0CBF-608C-BAA59461DDB8}"/>
              </a:ext>
            </a:extLst>
          </p:cNvPr>
          <p:cNvSpPr txBox="1"/>
          <p:nvPr/>
        </p:nvSpPr>
        <p:spPr>
          <a:xfrm>
            <a:off x="7882360" y="5214719"/>
            <a:ext cx="1713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Raideur élevé</a:t>
            </a:r>
          </a:p>
        </p:txBody>
      </p:sp>
      <p:pic>
        <p:nvPicPr>
          <p:cNvPr id="15376" name="Picture 16" descr="Effet de rétroaction">
            <a:extLst>
              <a:ext uri="{FF2B5EF4-FFF2-40B4-BE49-F238E27FC236}">
                <a16:creationId xmlns:a16="http://schemas.microsoft.com/office/drawing/2014/main" id="{C6B0283E-9658-6225-8D46-E0CB24B7B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10" y="2376861"/>
            <a:ext cx="1119541" cy="16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F41BBD-B00C-8BD1-6B0A-CEE7709900E6}"/>
              </a:ext>
            </a:extLst>
          </p:cNvPr>
          <p:cNvSpPr txBox="1"/>
          <p:nvPr/>
        </p:nvSpPr>
        <p:spPr>
          <a:xfrm>
            <a:off x="10463423" y="3105833"/>
            <a:ext cx="150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Aucun rebond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DA9971-9D96-B835-FAE8-943BED01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FAA73A-031A-04FE-6818-FB4353E9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691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BFA11-DDB6-501D-7A6D-9897375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E3DD442-71BD-CA6E-9835-86D9A49A3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455030" cy="3638763"/>
          </a:xfrm>
        </p:spPr>
        <p:txBody>
          <a:bodyPr/>
          <a:lstStyle/>
          <a:p>
            <a:r>
              <a:rPr lang="fr-FR" dirty="0"/>
              <a:t>Utilisation du modifier </a:t>
            </a:r>
            <a:r>
              <a:rPr lang="fr-FR" b="1" dirty="0" err="1"/>
              <a:t>animateContentSize</a:t>
            </a:r>
            <a:r>
              <a:rPr lang="fr-FR" b="1" dirty="0"/>
              <a:t>()</a:t>
            </a:r>
          </a:p>
          <a:p>
            <a:r>
              <a:rPr lang="fr-FR" dirty="0"/>
              <a:t>Permet d’animer quand un composable change de taille pendant une recomposition</a:t>
            </a:r>
          </a:p>
          <a:p>
            <a:r>
              <a:rPr lang="fr-FR" dirty="0"/>
              <a:t>Personnalisation de l’animation avec le paramètre </a:t>
            </a:r>
            <a:r>
              <a:rPr lang="fr-FR" b="1" dirty="0" err="1"/>
              <a:t>animationSpec</a:t>
            </a:r>
            <a:endParaRPr lang="fr-FR" b="1" dirty="0"/>
          </a:p>
          <a:p>
            <a:r>
              <a:rPr lang="fr-FR" dirty="0"/>
              <a:t>On peut utiliser les paramètres intégrés on en créer de nouvelles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4D97AC-672E-AD46-0FD5-232F83A2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87277A-B21D-BA69-D9EC-47F9DD4B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650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BFA11-DDB6-501D-7A6D-9897375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E3DD442-71BD-CA6E-9835-86D9A49A3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 err="1"/>
              <a:t>spring</a:t>
            </a:r>
            <a:r>
              <a:rPr lang="fr-FR" dirty="0"/>
              <a:t> définit le type d’animation (Rétroaction)</a:t>
            </a:r>
          </a:p>
          <a:p>
            <a:r>
              <a:rPr lang="fr-FR" b="1" dirty="0" err="1"/>
              <a:t>DampingRatio</a:t>
            </a:r>
            <a:r>
              <a:rPr lang="fr-FR" dirty="0"/>
              <a:t> permet de préciser le rebond, ici aucun rebond</a:t>
            </a:r>
          </a:p>
          <a:p>
            <a:r>
              <a:rPr lang="fr-FR" b="1" dirty="0" err="1"/>
              <a:t>Stiffness</a:t>
            </a:r>
            <a:r>
              <a:rPr lang="fr-FR" dirty="0"/>
              <a:t> permet de renseigner la tension, ici tension moyenne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522CE86-558C-6B18-1FCC-15DFCB3CB2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4585" y="2793967"/>
            <a:ext cx="5882615" cy="2852536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ACFB85-43B8-D6A3-C4EF-FCDBC4DB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455CAB-3F84-6803-28B9-0AE3A89F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975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9E777F-F606-BE21-B8F3-12FF8F9E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Animation sur l’app </a:t>
            </a:r>
            <a:r>
              <a:rPr lang="fr-FR" dirty="0" err="1"/>
              <a:t>Woof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C725A88-7D89-930B-4A71-7851241A8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https://developer.android.com/codelabs/basic-android-kotlin-compose-woof-animation?hl=fr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D3F966C-390D-AE0C-B371-291C20A3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24BF8E9-00CD-0EDC-CA8B-3E53BC28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22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E43E5-C7D1-D5BC-207E-6A9C0EA1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Mémoriser l’état dans Compose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B5C9C10-6851-6A7D-5CF2-E99CD6D1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5975627" cy="4188525"/>
          </a:xfrm>
        </p:spPr>
        <p:txBody>
          <a:bodyPr/>
          <a:lstStyle/>
          <a:p>
            <a:r>
              <a:rPr lang="fr-FR" dirty="0"/>
              <a:t>Par défaut, une fonction composable ne se réexécute pas seule</a:t>
            </a:r>
          </a:p>
          <a:p>
            <a:endParaRPr lang="fr-FR" dirty="0"/>
          </a:p>
          <a:p>
            <a:r>
              <a:rPr lang="fr-FR" dirty="0"/>
              <a:t>Ici le texte affichera toujours « Le résultat est 1 »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E12BD86-F481-E070-46E1-25E5A1D6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719" y="2222287"/>
            <a:ext cx="4747521" cy="403181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689932-AB32-0BFD-967F-9907AFCF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26421D-2430-2326-2A42-04D1BB28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58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E43E5-C7D1-D5BC-207E-6A9C0EA1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Mémoriser l’état dans Compose - State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B5C9C10-6851-6A7D-5CF2-E99CD6D1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10571998" cy="4188525"/>
          </a:xfrm>
        </p:spPr>
        <p:txBody>
          <a:bodyPr/>
          <a:lstStyle/>
          <a:p>
            <a:r>
              <a:rPr lang="fr-FR" dirty="0"/>
              <a:t>N’importe quelle valeur qui peut changer</a:t>
            </a:r>
          </a:p>
          <a:p>
            <a:r>
              <a:rPr lang="fr-FR" dirty="0"/>
              <a:t>L’état contient une valeur </a:t>
            </a:r>
          </a:p>
          <a:p>
            <a:r>
              <a:rPr lang="fr-FR" dirty="0"/>
              <a:t>Chaque changement de l’état est observé par Compose</a:t>
            </a:r>
          </a:p>
          <a:p>
            <a:r>
              <a:rPr lang="fr-FR" dirty="0" err="1"/>
              <a:t>Remember</a:t>
            </a:r>
            <a:r>
              <a:rPr lang="fr-FR" dirty="0"/>
              <a:t> permet de mémoriser cet état à chaque recomposition</a:t>
            </a:r>
          </a:p>
          <a:p>
            <a:r>
              <a:rPr lang="fr-FR" b="1" dirty="0"/>
              <a:t>by </a:t>
            </a:r>
            <a:r>
              <a:rPr lang="fr-FR" dirty="0"/>
              <a:t>permet de définir un </a:t>
            </a:r>
            <a:r>
              <a:rPr lang="fr-FR" dirty="0" err="1"/>
              <a:t>delegate</a:t>
            </a:r>
            <a:r>
              <a:rPr lang="fr-FR" dirty="0"/>
              <a:t> : délègue la charge de la lecture et l’écriture d’une variable</a:t>
            </a:r>
            <a:endParaRPr lang="fr-FR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C858C3-B6E6-DDF3-2B96-B61F8D61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4DF6E6-CE71-95A5-3799-A87ED649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96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E43E5-C7D1-D5BC-207E-6A9C0EA1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Mémoriser l’état dans Compose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B5C9C10-6851-6A7D-5CF2-E99CD6D1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10571998" cy="4188525"/>
          </a:xfrm>
        </p:spPr>
        <p:txBody>
          <a:bodyPr/>
          <a:lstStyle/>
          <a:p>
            <a:r>
              <a:rPr lang="fr-FR" dirty="0"/>
              <a:t>Utilisation de la fonction composable </a:t>
            </a:r>
            <a:r>
              <a:rPr lang="fr-FR" b="1" dirty="0" err="1"/>
              <a:t>remember</a:t>
            </a:r>
            <a:r>
              <a:rPr lang="fr-FR" b="1" dirty="0"/>
              <a:t>() </a:t>
            </a:r>
            <a:r>
              <a:rPr lang="fr-FR" dirty="0"/>
              <a:t>et de la fonction </a:t>
            </a:r>
            <a:r>
              <a:rPr lang="fr-FR" b="1" dirty="0" err="1"/>
              <a:t>mutableStateOf</a:t>
            </a:r>
            <a:r>
              <a:rPr lang="fr-FR" b="1" dirty="0"/>
              <a:t>() </a:t>
            </a:r>
            <a:r>
              <a:rPr lang="fr-FR" dirty="0"/>
              <a:t>qui définit un </a:t>
            </a:r>
            <a:r>
              <a:rPr lang="fr-FR" b="1" dirty="0"/>
              <a:t>state (état) </a:t>
            </a:r>
            <a:r>
              <a:rPr lang="fr-FR" dirty="0"/>
              <a:t>modifiable</a:t>
            </a:r>
            <a:endParaRPr lang="fr-FR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E10242E-82B3-D57E-7865-B950B1ED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D289C4-4C5B-B58B-71DD-9D4A4A92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02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{FCE26D82-FE9A-1B47-8E90-30D09D3F4020}tf10001121</Template>
  <TotalTime>3565</TotalTime>
  <Words>3015</Words>
  <Application>Microsoft Macintosh PowerPoint</Application>
  <PresentationFormat>Grand écran</PresentationFormat>
  <Paragraphs>478</Paragraphs>
  <Slides>68</Slides>
  <Notes>53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2" baseType="lpstr">
      <vt:lpstr>Calibri</vt:lpstr>
      <vt:lpstr>Century Gothic</vt:lpstr>
      <vt:lpstr>Wingdings 2</vt:lpstr>
      <vt:lpstr>Concis</vt:lpstr>
      <vt:lpstr>Créer une interface utilisateur avancée</vt:lpstr>
      <vt:lpstr>Objectifs</vt:lpstr>
      <vt:lpstr>Exemple application lancer de dés</vt:lpstr>
      <vt:lpstr>Exemple : application lancer de dés</vt:lpstr>
      <vt:lpstr>Modifier</vt:lpstr>
      <vt:lpstr>Modifier – bonnes pratiques</vt:lpstr>
      <vt:lpstr>Mémoriser l’état dans Compose</vt:lpstr>
      <vt:lpstr>Mémoriser l’état dans Compose - State</vt:lpstr>
      <vt:lpstr>Mémoriser l’état dans Compose</vt:lpstr>
      <vt:lpstr>Mémoriser l’état dans Compose</vt:lpstr>
      <vt:lpstr>Atelier – Lancer de dés</vt:lpstr>
      <vt:lpstr>Débogueur</vt:lpstr>
      <vt:lpstr>Débogueur</vt:lpstr>
      <vt:lpstr>Atelier - Limonade</vt:lpstr>
      <vt:lpstr>Atelier - Principe</vt:lpstr>
      <vt:lpstr>TextField – Champ texte</vt:lpstr>
      <vt:lpstr>TextField et State</vt:lpstr>
      <vt:lpstr>Composition et recomposition</vt:lpstr>
      <vt:lpstr>Composition et recomposition</vt:lpstr>
      <vt:lpstr>Composition et recomposition</vt:lpstr>
      <vt:lpstr>Composition et recomposition</vt:lpstr>
      <vt:lpstr>State hoisting (hisser l’état)</vt:lpstr>
      <vt:lpstr>State hoisting (hisser l’état)</vt:lpstr>
      <vt:lpstr>State hoisting (hisser l’état)</vt:lpstr>
      <vt:lpstr>State hoisting (hisser l’état)</vt:lpstr>
      <vt:lpstr>State hoisting (hisser l’état)</vt:lpstr>
      <vt:lpstr>State hoisting (hisser l’état)</vt:lpstr>
      <vt:lpstr>Atelier – Calculateur de pourboire</vt:lpstr>
      <vt:lpstr>Atelier – Calculateur de pourboire personnalisé</vt:lpstr>
      <vt:lpstr>Les tests automatisés</vt:lpstr>
      <vt:lpstr>Les tests automatisés</vt:lpstr>
      <vt:lpstr>Les tests automatisés</vt:lpstr>
      <vt:lpstr>Les tests unitaires</vt:lpstr>
      <vt:lpstr>Les tests unitaires</vt:lpstr>
      <vt:lpstr>Les tests unitaires</vt:lpstr>
      <vt:lpstr>Les tests unitaires</vt:lpstr>
      <vt:lpstr>Les tests unitaires</vt:lpstr>
      <vt:lpstr>Les tests unitaires</vt:lpstr>
      <vt:lpstr>Les tests unitaires</vt:lpstr>
      <vt:lpstr>Les tests d’instrumentation</vt:lpstr>
      <vt:lpstr>Les tests d’instrumentation</vt:lpstr>
      <vt:lpstr>Les tests d’instrumentation</vt:lpstr>
      <vt:lpstr>Les tests d’instrumentation</vt:lpstr>
      <vt:lpstr>Les tests d’instrumentation</vt:lpstr>
      <vt:lpstr>Les tests d’instrumentation</vt:lpstr>
      <vt:lpstr>Comment afficher une liste déroulante</vt:lpstr>
      <vt:lpstr>Le domaine</vt:lpstr>
      <vt:lpstr>Représenter le domaine</vt:lpstr>
      <vt:lpstr>LazyColumn</vt:lpstr>
      <vt:lpstr>Atelier - Liste déroulante Affirmations</vt:lpstr>
      <vt:lpstr>Personaliser l’apparence de son app</vt:lpstr>
      <vt:lpstr>Material Design</vt:lpstr>
      <vt:lpstr>Material Design</vt:lpstr>
      <vt:lpstr>Material Design + Compose</vt:lpstr>
      <vt:lpstr>Thème</vt:lpstr>
      <vt:lpstr>Thème - Couleurs</vt:lpstr>
      <vt:lpstr>Thème - Couleurs</vt:lpstr>
      <vt:lpstr>Thème - Couleurs</vt:lpstr>
      <vt:lpstr>Thème - Couleurs</vt:lpstr>
      <vt:lpstr>Thème - Typographie</vt:lpstr>
      <vt:lpstr>Thème - Typographie</vt:lpstr>
      <vt:lpstr>Thème – Shape (forme)</vt:lpstr>
      <vt:lpstr>Atelier – Thème sur l’app Woof</vt:lpstr>
      <vt:lpstr>Les animations</vt:lpstr>
      <vt:lpstr>Les animations</vt:lpstr>
      <vt:lpstr>Les animations</vt:lpstr>
      <vt:lpstr>Les animations</vt:lpstr>
      <vt:lpstr>Atelier – Animation sur l’app Woof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Créer une interface utilisateur avancée</dc:title>
  <dc:creator>Jocelyn CARAMAN</dc:creator>
  <cp:lastModifiedBy>Jocelyn CARAMAN</cp:lastModifiedBy>
  <cp:revision>4</cp:revision>
  <dcterms:created xsi:type="dcterms:W3CDTF">2023-12-09T20:51:22Z</dcterms:created>
  <dcterms:modified xsi:type="dcterms:W3CDTF">2023-12-13T09:16:57Z</dcterms:modified>
</cp:coreProperties>
</file>